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Amaranth" panose="02000503050000020004" pitchFamily="2" charset="77"/>
      <p:regular r:id="rId39"/>
    </p:embeddedFont>
    <p:embeddedFont>
      <p:font typeface="Arimo" panose="020B0604020202020204" pitchFamily="34" charset="0"/>
      <p:regular r:id="rId40"/>
    </p:embeddedFont>
    <p:embeddedFont>
      <p:font typeface="Bebas Neue Bold" panose="020B0606020202050201" pitchFamily="34" charset="77"/>
      <p:regular r:id="rId41"/>
      <p:bold r:id="rId42"/>
    </p:embeddedFont>
    <p:embeddedFont>
      <p:font typeface="Bodoni FLF Bold Italics" panose="02000803090000090003" pitchFamily="2" charset="0"/>
      <p:regular r:id="rId43"/>
      <p:bold r:id="rId44"/>
      <p:italic r:id="rId45"/>
      <p:boldItalic r:id="rId46"/>
    </p:embeddedFont>
    <p:embeddedFont>
      <p:font typeface="Bodoni FLF Italics" panose="02000603090000090003" pitchFamily="2" charset="0"/>
      <p:regular r:id="rId47"/>
      <p:italic r:id="rId48"/>
    </p:embeddedFont>
    <p:embeddedFont>
      <p:font typeface="Calibri" panose="020F0502020204030204" pitchFamily="34" charset="0"/>
      <p:regular r:id="rId49"/>
      <p:bold r:id="rId50"/>
      <p:italic r:id="rId51"/>
      <p:boldItalic r:id="rId52"/>
    </p:embeddedFont>
    <p:embeddedFont>
      <p:font typeface="Glacial Indifference" pitchFamily="2" charset="0"/>
      <p:regular r:id="rId53"/>
    </p:embeddedFont>
    <p:embeddedFont>
      <p:font typeface="Glacial Indifference Bold" pitchFamily="2" charset="0"/>
      <p:regular r:id="rId54"/>
      <p:bold r:id="rId55"/>
    </p:embeddedFont>
    <p:embeddedFont>
      <p:font typeface="Hammersmith One" panose="02010703030501060504" pitchFamily="2" charset="77"/>
      <p:regular r:id="rId56"/>
    </p:embeddedFont>
    <p:embeddedFont>
      <p:font typeface="Helveticish" panose="020B0604020202020204" pitchFamily="34" charset="0"/>
      <p:regular r:id="rId57"/>
    </p:embeddedFont>
    <p:embeddedFont>
      <p:font typeface="Helveticish Bold" panose="020B0704020202020204" pitchFamily="34" charset="0"/>
      <p:regular r:id="rId58"/>
      <p:bold r:id="rId59"/>
    </p:embeddedFont>
    <p:embeddedFont>
      <p:font typeface="Kollektif Bold" panose="020B0604020101010102" pitchFamily="34" charset="77"/>
      <p:regular r:id="rId60"/>
      <p:bold r:id="rId61"/>
    </p:embeddedFont>
    <p:embeddedFont>
      <p:font typeface="Kollektif Bold Italics" panose="020B0604020101010102" pitchFamily="34" charset="77"/>
      <p:regular r:id="rId62"/>
      <p:bold r:id="rId63"/>
      <p:italic r:id="rId64"/>
      <p:boldItalic r:id="rId65"/>
    </p:embeddedFont>
    <p:embeddedFont>
      <p:font typeface="Kollektif Italics" panose="020B0604020101010102" pitchFamily="34" charset="77"/>
      <p:regular r:id="rId66"/>
      <p:italic r:id="rId67"/>
    </p:embeddedFont>
    <p:embeddedFont>
      <p:font typeface="League Spartan" pitchFamily="2" charset="77"/>
      <p:regular r:id="rId68"/>
      <p:bold r:id="rId69"/>
    </p:embeddedFont>
    <p:embeddedFont>
      <p:font typeface="Lemonada Semi Bold Bold" pitchFamily="2" charset="-78"/>
      <p:regular r:id="rId70"/>
      <p:bold r:id="rId71"/>
    </p:embeddedFont>
    <p:embeddedFont>
      <p:font typeface="Libre Baskerville" panose="02000000000000000000" pitchFamily="2" charset="0"/>
      <p:regular r:id="rId72"/>
      <p:bold r:id="rId73"/>
      <p:italic r:id="rId74"/>
    </p:embeddedFont>
    <p:embeddedFont>
      <p:font typeface="Libre Baskerville Italics" panose="02000000000000000000" pitchFamily="2" charset="0"/>
      <p:regular r:id="rId75"/>
      <p:italic r:id="rId76"/>
    </p:embeddedFont>
    <p:embeddedFont>
      <p:font typeface="Lora Italics" pitchFamily="2" charset="77"/>
      <p:regular r:id="rId77"/>
      <p:italic r:id="rId78"/>
    </p:embeddedFont>
    <p:embeddedFont>
      <p:font typeface="Montserrat Classic" pitchFamily="2" charset="77"/>
      <p:regular r:id="rId79"/>
    </p:embeddedFont>
    <p:embeddedFont>
      <p:font typeface="Montserrat Classic Bold" pitchFamily="2" charset="77"/>
      <p:regular r:id="rId80"/>
      <p:bold r:id="rId81"/>
    </p:embeddedFont>
    <p:embeddedFont>
      <p:font typeface="Montserrat Light" panose="020F0302020204030204" pitchFamily="34" charset="0"/>
      <p:regular r:id="rId82"/>
      <p:italic r:id="rId83"/>
    </p:embeddedFont>
    <p:embeddedFont>
      <p:font typeface="Open Sans" panose="020B0606030504020204" pitchFamily="34" charset="0"/>
      <p:regular r:id="rId84"/>
      <p:bold r:id="rId85"/>
      <p:italic r:id="rId86"/>
      <p:boldItalic r:id="rId87"/>
    </p:embeddedFont>
    <p:embeddedFont>
      <p:font typeface="Open Sans Hebrew Bold" pitchFamily="2" charset="-79"/>
      <p:regular r:id="rId88"/>
      <p:bold r:id="rId89"/>
    </p:embeddedFont>
    <p:embeddedFont>
      <p:font typeface="Open Sauce" pitchFamily="2" charset="77"/>
      <p:regular r:id="rId90"/>
    </p:embeddedFont>
    <p:embeddedFont>
      <p:font typeface="Open Sauce SemiBold" pitchFamily="2" charset="77"/>
      <p:regular r:id="rId91"/>
      <p:bold r:id="rId92"/>
    </p:embeddedFont>
    <p:embeddedFont>
      <p:font typeface="Playfair Display" pitchFamily="2" charset="77"/>
      <p:regular r:id="rId93"/>
      <p:bold r:id="rId94"/>
      <p:italic r:id="rId95"/>
      <p:boldItalic r:id="rId96"/>
    </p:embeddedFont>
    <p:embeddedFont>
      <p:font typeface="Playfair Display Italics" pitchFamily="2" charset="77"/>
      <p:regular r:id="rId97"/>
      <p:italic r:id="rId98"/>
    </p:embeddedFont>
    <p:embeddedFont>
      <p:font typeface="Poppins 1" pitchFamily="2" charset="77"/>
      <p:regular r:id="rId99"/>
    </p:embeddedFont>
    <p:embeddedFont>
      <p:font typeface="Poppins 2" pitchFamily="2" charset="77"/>
      <p:regular r:id="rId100"/>
      <p:bold r:id="rId101"/>
    </p:embeddedFont>
    <p:embeddedFont>
      <p:font typeface="Sacramento" panose="02000507000000020000" pitchFamily="2" charset="0"/>
      <p:regular r:id="rId102"/>
    </p:embeddedFont>
    <p:embeddedFont>
      <p:font typeface="Sanchez" panose="02000000000000000000" pitchFamily="2" charset="77"/>
      <p:regular r:id="rId103"/>
    </p:embeddedFont>
    <p:embeddedFont>
      <p:font typeface="Six Caps" panose="02000508020000020004" pitchFamily="2" charset="77"/>
      <p:regular r:id="rId104"/>
    </p:embeddedFont>
    <p:embeddedFont>
      <p:font typeface="Ultra" panose="02060505000000020004" pitchFamily="18" charset="0"/>
      <p:regular r:id="rId1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09" autoAdjust="0"/>
  </p:normalViewPr>
  <p:slideViewPr>
    <p:cSldViewPr>
      <p:cViewPr>
        <p:scale>
          <a:sx n="90" d="100"/>
          <a:sy n="90" d="100"/>
        </p:scale>
        <p:origin x="-680" y="-1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84" Type="http://schemas.openxmlformats.org/officeDocument/2006/relationships/font" Target="fonts/font46.fntdata"/><Relationship Id="rId89" Type="http://schemas.openxmlformats.org/officeDocument/2006/relationships/font" Target="fonts/font51.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5.fntdata"/><Relationship Id="rId58" Type="http://schemas.openxmlformats.org/officeDocument/2006/relationships/font" Target="fonts/font20.fntdata"/><Relationship Id="rId74" Type="http://schemas.openxmlformats.org/officeDocument/2006/relationships/font" Target="fonts/font36.fntdata"/><Relationship Id="rId79" Type="http://schemas.openxmlformats.org/officeDocument/2006/relationships/font" Target="fonts/font41.fntdata"/><Relationship Id="rId102" Type="http://schemas.openxmlformats.org/officeDocument/2006/relationships/font" Target="fonts/font64.fntdata"/><Relationship Id="rId5" Type="http://schemas.openxmlformats.org/officeDocument/2006/relationships/slide" Target="slides/slide4.xml"/><Relationship Id="rId90" Type="http://schemas.openxmlformats.org/officeDocument/2006/relationships/font" Target="fonts/font52.fntdata"/><Relationship Id="rId95" Type="http://schemas.openxmlformats.org/officeDocument/2006/relationships/font" Target="fonts/font5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font" Target="fonts/font5.fntdata"/><Relationship Id="rId48" Type="http://schemas.openxmlformats.org/officeDocument/2006/relationships/font" Target="fonts/font10.fntdata"/><Relationship Id="rId64" Type="http://schemas.openxmlformats.org/officeDocument/2006/relationships/font" Target="fonts/font26.fntdata"/><Relationship Id="rId69" Type="http://schemas.openxmlformats.org/officeDocument/2006/relationships/font" Target="fonts/font31.fntdata"/><Relationship Id="rId80" Type="http://schemas.openxmlformats.org/officeDocument/2006/relationships/font" Target="fonts/font42.fntdata"/><Relationship Id="rId85" Type="http://schemas.openxmlformats.org/officeDocument/2006/relationships/font" Target="fonts/font4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font" Target="fonts/font21.fntdata"/><Relationship Id="rId103" Type="http://schemas.openxmlformats.org/officeDocument/2006/relationships/font" Target="fonts/font65.fntdata"/><Relationship Id="rId108" Type="http://schemas.openxmlformats.org/officeDocument/2006/relationships/theme" Target="theme/theme1.xml"/><Relationship Id="rId54" Type="http://schemas.openxmlformats.org/officeDocument/2006/relationships/font" Target="fonts/font16.fntdata"/><Relationship Id="rId70" Type="http://schemas.openxmlformats.org/officeDocument/2006/relationships/font" Target="fonts/font32.fntdata"/><Relationship Id="rId75" Type="http://schemas.openxmlformats.org/officeDocument/2006/relationships/font" Target="fonts/font37.fntdata"/><Relationship Id="rId91" Type="http://schemas.openxmlformats.org/officeDocument/2006/relationships/font" Target="fonts/font53.fntdata"/><Relationship Id="rId96" Type="http://schemas.openxmlformats.org/officeDocument/2006/relationships/font" Target="fonts/font5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font" Target="fonts/font35.fntdata"/><Relationship Id="rId78" Type="http://schemas.openxmlformats.org/officeDocument/2006/relationships/font" Target="fonts/font40.fntdata"/><Relationship Id="rId81" Type="http://schemas.openxmlformats.org/officeDocument/2006/relationships/font" Target="fonts/font43.fntdata"/><Relationship Id="rId86" Type="http://schemas.openxmlformats.org/officeDocument/2006/relationships/font" Target="fonts/font48.fntdata"/><Relationship Id="rId94" Type="http://schemas.openxmlformats.org/officeDocument/2006/relationships/font" Target="fonts/font56.fntdata"/><Relationship Id="rId99" Type="http://schemas.openxmlformats.org/officeDocument/2006/relationships/font" Target="fonts/font61.fntdata"/><Relationship Id="rId101" Type="http://schemas.openxmlformats.org/officeDocument/2006/relationships/font" Target="fonts/font6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 Id="rId76" Type="http://schemas.openxmlformats.org/officeDocument/2006/relationships/font" Target="fonts/font38.fntdata"/><Relationship Id="rId97" Type="http://schemas.openxmlformats.org/officeDocument/2006/relationships/font" Target="fonts/font59.fntdata"/><Relationship Id="rId104" Type="http://schemas.openxmlformats.org/officeDocument/2006/relationships/font" Target="fonts/font66.fntdata"/><Relationship Id="rId7" Type="http://schemas.openxmlformats.org/officeDocument/2006/relationships/slide" Target="slides/slide6.xml"/><Relationship Id="rId71" Type="http://schemas.openxmlformats.org/officeDocument/2006/relationships/font" Target="fonts/font33.fntdata"/><Relationship Id="rId92" Type="http://schemas.openxmlformats.org/officeDocument/2006/relationships/font" Target="fonts/font5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2.fntdata"/><Relationship Id="rId45" Type="http://schemas.openxmlformats.org/officeDocument/2006/relationships/font" Target="fonts/font7.fntdata"/><Relationship Id="rId66" Type="http://schemas.openxmlformats.org/officeDocument/2006/relationships/font" Target="fonts/font28.fntdata"/><Relationship Id="rId87" Type="http://schemas.openxmlformats.org/officeDocument/2006/relationships/font" Target="fonts/font49.fntdata"/><Relationship Id="rId61" Type="http://schemas.openxmlformats.org/officeDocument/2006/relationships/font" Target="fonts/font23.fntdata"/><Relationship Id="rId82" Type="http://schemas.openxmlformats.org/officeDocument/2006/relationships/font" Target="fonts/font4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font" Target="fonts/font18.fntdata"/><Relationship Id="rId77" Type="http://schemas.openxmlformats.org/officeDocument/2006/relationships/font" Target="fonts/font39.fntdata"/><Relationship Id="rId100" Type="http://schemas.openxmlformats.org/officeDocument/2006/relationships/font" Target="fonts/font62.fntdata"/><Relationship Id="rId105" Type="http://schemas.openxmlformats.org/officeDocument/2006/relationships/font" Target="fonts/font67.fntdata"/><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font" Target="fonts/font34.fntdata"/><Relationship Id="rId93" Type="http://schemas.openxmlformats.org/officeDocument/2006/relationships/font" Target="fonts/font55.fntdata"/><Relationship Id="rId98" Type="http://schemas.openxmlformats.org/officeDocument/2006/relationships/font" Target="fonts/font6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font" Target="fonts/font8.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62" Type="http://schemas.openxmlformats.org/officeDocument/2006/relationships/font" Target="fonts/font24.fntdata"/><Relationship Id="rId83" Type="http://schemas.openxmlformats.org/officeDocument/2006/relationships/font" Target="fonts/font45.fntdata"/><Relationship Id="rId88" Type="http://schemas.openxmlformats.org/officeDocument/2006/relationships/font" Target="fonts/font5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enterprivacy.com/wp-content/uploads/2018/09/A-Taxonomy-of-Privacy.pdf"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hyperlink" Target="https://www.thedailybeast.com/the-loud-truth-about-abortion-protesters" TargetMode="External"/><Relationship Id="rId7" Type="http://schemas.openxmlformats.org/officeDocument/2006/relationships/image" Target="../media/image7.png"/><Relationship Id="rId2" Type="http://schemas.openxmlformats.org/officeDocument/2006/relationships/hyperlink" Target="https://www.vox.com/recode/2022/7/6/23196809/period-apps-roe-dobbs-data-privacy-abortion" TargetMode="External"/><Relationship Id="rId1" Type="http://schemas.openxmlformats.org/officeDocument/2006/relationships/slideLayout" Target="../slideLayouts/slideLayout7.xml"/><Relationship Id="rId6" Type="http://schemas.openxmlformats.org/officeDocument/2006/relationships/hyperlink" Target="https://www.cbc.ca/radio/day6/kiwi-farms-online-forum-1.6565229" TargetMode="External"/><Relationship Id="rId5" Type="http://schemas.openxmlformats.org/officeDocument/2006/relationships/hyperlink" Target="https://www.cbc.ca/news/canada/thunder-bay/birth-alerts-thunder-bay-1.6411535" TargetMode="External"/><Relationship Id="rId4" Type="http://schemas.openxmlformats.org/officeDocument/2006/relationships/hyperlink" Target="https://www.thestar.com/news/investigations/2022/09/04/death-threats-racist-taunts-vows-of-violence-inside-the-increasingly-personal-attacks-targeting-canadian-female-journalists.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8.svg"/><Relationship Id="rId5" Type="http://schemas.openxmlformats.org/officeDocument/2006/relationships/image" Target="../media/image34.jpeg"/><Relationship Id="rId10" Type="http://schemas.openxmlformats.org/officeDocument/2006/relationships/image" Target="../media/image7.png"/><Relationship Id="rId4" Type="http://schemas.openxmlformats.org/officeDocument/2006/relationships/image" Target="../media/image33.jpe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hyperlink" Target="https://bsidesottawa.ca/things-to-do/owasp-schedule/" TargetMode="External"/><Relationship Id="rId3" Type="http://schemas.openxmlformats.org/officeDocument/2006/relationships/image" Target="../media/image40.svg"/><Relationship Id="rId7" Type="http://schemas.openxmlformats.org/officeDocument/2006/relationships/image" Target="../media/image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3.png"/><Relationship Id="rId5" Type="http://schemas.openxmlformats.org/officeDocument/2006/relationships/hyperlink" Target="https://www.canadaland.com/podcast/chapter-1-there-is-a-town-in-north-ontario/" TargetMode="External"/><Relationship Id="rId10" Type="http://schemas.openxmlformats.org/officeDocument/2006/relationships/hyperlink" Target="https://www.cbc.ca/radio/day6/kiwi-farms-online-forum-1.6565229" TargetMode="External"/><Relationship Id="rId4" Type="http://schemas.openxmlformats.org/officeDocument/2006/relationships/image" Target="../media/image41.jpe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www.thesun.co.uk/news/9215578/abortion-protesters-outside-clinic-kentucky/"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hyperlink" Target="https://www.npr.org/2022/07/11/1110391316/google-data-abortion-prosecutions" TargetMode="External"/><Relationship Id="rId1" Type="http://schemas.openxmlformats.org/officeDocument/2006/relationships/slideLayout" Target="../slideLayouts/slideLayout7.xml"/><Relationship Id="rId6" Type="http://schemas.openxmlformats.org/officeDocument/2006/relationships/hyperlink" Target="https://www.protocol.com/policy/the-texas-abortion-ban-could-force-tech-to-snitch-on-users"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wired.com/story/fog-reveal-police-montenegro-ransomware-ftc-lawsuit/" TargetMode="Externa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hyperlink" Target="https://therecord.media/in-post-roe-world-privacy-researcher-worries-about-a-scenario-where-everyone-is-a-sheriff/"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themarkup.org/pixel-hunt/2022/09/19/meta-faces-mounting-questions-from-congress-on-health-data-privacy-as-hospitals-remove-facebook-tracker" TargetMode="External"/><Relationship Id="rId3" Type="http://schemas.openxmlformats.org/officeDocument/2006/relationships/image" Target="../media/image8.svg"/><Relationship Id="rId7"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themarkup.org/pixel-hunt/2022/07/01/online-abortion-pill-provider-hey-jane-used-tracking-tools-that-sent-visitor-data-to-meta-google-and-others" TargetMode="External"/><Relationship Id="rId5" Type="http://schemas.openxmlformats.org/officeDocument/2006/relationships/image" Target="../media/image49.png"/><Relationship Id="rId4" Type="http://schemas.openxmlformats.org/officeDocument/2006/relationships/hyperlink" Target="https://www.vice.com/en/article/v7d9zd/data-marketplace-selling-clue-period-tracking-data" TargetMode="External"/><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hyperlink" Target="https://rewirenewsgroup.com/2016/05/25/anti-choice-groups-deploy-smartphone-surveillance-target-abortion-minded-women-clinic-visi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themarkup.org/citizen-browser/2022/07/19/facebook-allows-ads-for-potentially-dangerous-abortion-reversal-procedur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8.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8.sv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s://www.motherjones.com/politics/2022/02/meet-abortion-bans-new-best-friend-your-phone/"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hyperlink" Target="https://peoplevsbig.tech/10-point-pla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8.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7.sv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hyperlink" Target="https://www.theguardian.com/us-news/2022/sep/14/louisiana-woman-skull-less-fetus-new-york-abortion?amp" TargetMode="External"/><Relationship Id="rId1" Type="http://schemas.openxmlformats.org/officeDocument/2006/relationships/slideLayout" Target="../slideLayouts/slideLayout7.xml"/><Relationship Id="rId6" Type="http://schemas.openxmlformats.org/officeDocument/2006/relationships/hyperlink" Target="https://youtu.be/rP4lFtw0Hfo"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LINCnil/GDPR-Developer-Guide" TargetMode="Externa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hyperlink" Target="https://www.cnil.fr/en/gdpr-developers-guid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sv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linddun.org/" TargetMode="Externa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hyperlink" Target="https://www.dataswift.io" TargetMode="External"/><Relationship Id="rId13" Type="http://schemas.openxmlformats.org/officeDocument/2006/relationships/image" Target="../media/image81.png"/><Relationship Id="rId18" Type="http://schemas.openxmlformats.org/officeDocument/2006/relationships/hyperlink" Target="https://write.as" TargetMode="External"/><Relationship Id="rId3" Type="http://schemas.openxmlformats.org/officeDocument/2006/relationships/image" Target="../media/image76.png"/><Relationship Id="rId21" Type="http://schemas.openxmlformats.org/officeDocument/2006/relationships/image" Target="../media/image8.svg"/><Relationship Id="rId7" Type="http://schemas.openxmlformats.org/officeDocument/2006/relationships/image" Target="../media/image78.png"/><Relationship Id="rId12" Type="http://schemas.openxmlformats.org/officeDocument/2006/relationships/hyperlink" Target="https://brave.com/brave-ads/" TargetMode="External"/><Relationship Id="rId17" Type="http://schemas.openxmlformats.org/officeDocument/2006/relationships/image" Target="../media/image84.svg"/><Relationship Id="rId2" Type="http://schemas.openxmlformats.org/officeDocument/2006/relationships/hyperlink" Target="http://matomo.org" TargetMode="External"/><Relationship Id="rId16" Type="http://schemas.openxmlformats.org/officeDocument/2006/relationships/image" Target="../media/image83.png"/><Relationship Id="rId20"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digi.me/" TargetMode="External"/><Relationship Id="rId11" Type="http://schemas.openxmlformats.org/officeDocument/2006/relationships/image" Target="../media/image80.png"/><Relationship Id="rId5" Type="http://schemas.openxmlformats.org/officeDocument/2006/relationships/image" Target="../media/image77.png"/><Relationship Id="rId15" Type="http://schemas.openxmlformats.org/officeDocument/2006/relationships/image" Target="../media/image82.png"/><Relationship Id="rId10" Type="http://schemas.openxmlformats.org/officeDocument/2006/relationships/hyperlink" Target="https://good-loop.com" TargetMode="External"/><Relationship Id="rId19" Type="http://schemas.openxmlformats.org/officeDocument/2006/relationships/image" Target="../media/image85.png"/><Relationship Id="rId4" Type="http://schemas.openxmlformats.org/officeDocument/2006/relationships/hyperlink" Target="https://www.simpleanalytics.com" TargetMode="External"/><Relationship Id="rId9" Type="http://schemas.openxmlformats.org/officeDocument/2006/relationships/image" Target="../media/image79.png"/><Relationship Id="rId14" Type="http://schemas.openxmlformats.org/officeDocument/2006/relationships/hyperlink" Target="https://www.getrevue.co"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irtable.com/shrQP6YrR4RNrv3ur/tbl1Qpww80hHK7DZQ?backgroundColor=blue&amp;viewControls=on" TargetMode="Externa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cisco.com/c/en/us/products/security/ciso-benchmark-report-2020.html" TargetMode="Externa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92.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hyperlink" Target="https://www.washingtonpost.com/nation/2022/09/15/indiana-abortion-ban/" TargetMode="External"/><Relationship Id="rId3" Type="http://schemas.openxmlformats.org/officeDocument/2006/relationships/image" Target="../media/image8.sv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washingtonpost.com/opinions/2022/09/20/chrissy-teigen-abortion-lost-pregnancy/" TargetMode="Externa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hyperlink" Target="https://www.linkedin.com/posts/jozian_ybyr-surveillance-dataprivacylaw-activity-6952401143213813761-56Sp" TargetMode="External"/><Relationship Id="rId4" Type="http://schemas.openxmlformats.org/officeDocument/2006/relationships/hyperlink" Target="https://www.bbc.co.uk/news/world-us-canada-59214544" TargetMode="Externa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abcnews.go.com/Health/abortion-restrictions-disproportionately-impact-people-color/story?id=84467809" TargetMode="External"/><Relationship Id="rId2" Type="http://schemas.openxmlformats.org/officeDocument/2006/relationships/hyperlink" Target="https://thehill.com/opinion/healthcare/586284-abortion-bans-arent-protecting-lives-theyre-jeopardizing-them/" TargetMode="Externa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content.jwplatform.com/previews/kSqwtnxP"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grpSp>
        <p:nvGrpSpPr>
          <p:cNvPr id="2" name="Group 2"/>
          <p:cNvGrpSpPr/>
          <p:nvPr/>
        </p:nvGrpSpPr>
        <p:grpSpPr>
          <a:xfrm>
            <a:off x="8983896" y="8024995"/>
            <a:ext cx="1062722" cy="1381905"/>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1028700" y="7920003"/>
            <a:ext cx="3706891" cy="177438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01558" y="1006672"/>
            <a:ext cx="2085685" cy="5767557"/>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521165">
            <a:off x="14048202" y="3468777"/>
            <a:ext cx="1392397" cy="1392397"/>
          </a:xfrm>
          <a:prstGeom prst="rect">
            <a:avLst/>
          </a:prstGeom>
        </p:spPr>
      </p:pic>
      <p:pic>
        <p:nvPicPr>
          <p:cNvPr id="7" name="Picture 7"/>
          <p:cNvPicPr>
            <a:picLocks noChangeAspect="1"/>
          </p:cNvPicPr>
          <p:nvPr/>
        </p:nvPicPr>
        <p:blipFill>
          <a:blip r:embed="rId7"/>
          <a:srcRect/>
          <a:stretch>
            <a:fillRect/>
          </a:stretch>
        </p:blipFill>
        <p:spPr>
          <a:xfrm>
            <a:off x="4735591" y="7920003"/>
            <a:ext cx="3351190" cy="1744455"/>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68177" y="9869838"/>
            <a:ext cx="176223" cy="176223"/>
          </a:xfrm>
          <a:prstGeom prst="rect">
            <a:avLst/>
          </a:prstGeom>
        </p:spPr>
      </p:pic>
      <p:sp>
        <p:nvSpPr>
          <p:cNvPr id="9" name="TextBox 9"/>
          <p:cNvSpPr txBox="1"/>
          <p:nvPr/>
        </p:nvSpPr>
        <p:spPr>
          <a:xfrm>
            <a:off x="1028700" y="1066800"/>
            <a:ext cx="11120358" cy="4239768"/>
          </a:xfrm>
          <a:prstGeom prst="rect">
            <a:avLst/>
          </a:prstGeom>
        </p:spPr>
        <p:txBody>
          <a:bodyPr lIns="0" tIns="0" rIns="0" bIns="0" rtlCol="0" anchor="t">
            <a:spAutoFit/>
          </a:bodyPr>
          <a:lstStyle/>
          <a:p>
            <a:pPr>
              <a:lnSpc>
                <a:spcPts val="11135"/>
              </a:lnSpc>
            </a:pPr>
            <a:r>
              <a:rPr lang="en-US" sz="9600" spc="-96">
                <a:solidFill>
                  <a:srgbClr val="FFFFFF"/>
                </a:solidFill>
                <a:latin typeface="League Spartan Italics"/>
              </a:rPr>
              <a:t>Digital Self-Defense in a Post-Roe World</a:t>
            </a:r>
          </a:p>
        </p:txBody>
      </p:sp>
      <p:sp>
        <p:nvSpPr>
          <p:cNvPr id="10" name="TextBox 10"/>
          <p:cNvSpPr txBox="1"/>
          <p:nvPr/>
        </p:nvSpPr>
        <p:spPr>
          <a:xfrm>
            <a:off x="11120302" y="7758012"/>
            <a:ext cx="6585136" cy="1936380"/>
          </a:xfrm>
          <a:prstGeom prst="rect">
            <a:avLst/>
          </a:prstGeom>
        </p:spPr>
        <p:txBody>
          <a:bodyPr lIns="0" tIns="0" rIns="0" bIns="0" rtlCol="0" anchor="t">
            <a:spAutoFit/>
          </a:bodyPr>
          <a:lstStyle/>
          <a:p>
            <a:pPr>
              <a:lnSpc>
                <a:spcPts val="3874"/>
              </a:lnSpc>
            </a:pPr>
            <a:r>
              <a:rPr lang="en-US" sz="2582" spc="361">
                <a:solidFill>
                  <a:srgbClr val="FFFFFF"/>
                </a:solidFill>
                <a:latin typeface="Open Sauce SemiBold"/>
              </a:rPr>
              <a:t>OWASP-Ottawa Training Track</a:t>
            </a:r>
          </a:p>
          <a:p>
            <a:pPr>
              <a:lnSpc>
                <a:spcPts val="3874"/>
              </a:lnSpc>
            </a:pPr>
            <a:r>
              <a:rPr lang="en-US" sz="2582" spc="361">
                <a:solidFill>
                  <a:srgbClr val="FFFFFF"/>
                </a:solidFill>
                <a:latin typeface="Open Sauce SemiBold"/>
              </a:rPr>
              <a:t>Presented by </a:t>
            </a:r>
            <a:r>
              <a:rPr lang="en-US" sz="2582" u="sng" spc="361">
                <a:solidFill>
                  <a:srgbClr val="FFFFFF"/>
                </a:solidFill>
                <a:latin typeface="Open Sauce SemiBold"/>
              </a:rPr>
              <a:t>Abigail Dubiniecki</a:t>
            </a:r>
            <a:r>
              <a:rPr lang="en-US" sz="2582" spc="361">
                <a:solidFill>
                  <a:srgbClr val="FFFFFF"/>
                </a:solidFill>
                <a:latin typeface="Open Sauce SemiBold"/>
              </a:rPr>
              <a:t> </a:t>
            </a:r>
          </a:p>
          <a:p>
            <a:pPr>
              <a:lnSpc>
                <a:spcPts val="3874"/>
              </a:lnSpc>
            </a:pPr>
            <a:r>
              <a:rPr lang="en-US" sz="2582" spc="361">
                <a:solidFill>
                  <a:srgbClr val="FFFFFF"/>
                </a:solidFill>
                <a:latin typeface="Open Sauce SemiBold"/>
              </a:rPr>
              <a:t>Lawyer &amp; Privacy Pro</a:t>
            </a:r>
          </a:p>
          <a:p>
            <a:pPr>
              <a:lnSpc>
                <a:spcPts val="3874"/>
              </a:lnSpc>
              <a:spcBef>
                <a:spcPct val="0"/>
              </a:spcBef>
            </a:pPr>
            <a:r>
              <a:rPr lang="en-US" sz="2582" spc="361">
                <a:solidFill>
                  <a:srgbClr val="FFFFFF"/>
                </a:solidFill>
                <a:latin typeface="Open Sauce SemiBold"/>
              </a:rPr>
              <a:t>November 28, 2022 </a:t>
            </a:r>
          </a:p>
        </p:txBody>
      </p:sp>
      <p:sp>
        <p:nvSpPr>
          <p:cNvPr id="11" name="TextBox 11"/>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954"/>
          <a:stretch>
            <a:fillRect/>
          </a:stretch>
        </p:blipFill>
        <p:spPr>
          <a:xfrm rot="-8762050">
            <a:off x="7610924" y="7414891"/>
            <a:ext cx="211770" cy="2109963"/>
          </a:xfrm>
          <a:prstGeom prst="rect">
            <a:avLst/>
          </a:prstGeom>
        </p:spPr>
      </p:pic>
      <p:pic>
        <p:nvPicPr>
          <p:cNvPr id="3" name="Picture 3"/>
          <p:cNvPicPr>
            <a:picLocks noChangeAspect="1"/>
          </p:cNvPicPr>
          <p:nvPr/>
        </p:nvPicPr>
        <p:blipFill>
          <a:blip r:embed="rId2"/>
          <a:srcRect l="39405"/>
          <a:stretch>
            <a:fillRect/>
          </a:stretch>
        </p:blipFill>
        <p:spPr>
          <a:xfrm rot="1819059">
            <a:off x="10787290" y="2245914"/>
            <a:ext cx="184999" cy="2069886"/>
          </a:xfrm>
          <a:prstGeom prst="rect">
            <a:avLst/>
          </a:prstGeom>
        </p:spPr>
      </p:pic>
      <p:pic>
        <p:nvPicPr>
          <p:cNvPr id="4" name="Picture 4"/>
          <p:cNvPicPr>
            <a:picLocks noChangeAspect="1"/>
          </p:cNvPicPr>
          <p:nvPr/>
        </p:nvPicPr>
        <p:blipFill>
          <a:blip r:embed="rId2"/>
          <a:srcRect l="39405"/>
          <a:stretch>
            <a:fillRect/>
          </a:stretch>
        </p:blipFill>
        <p:spPr>
          <a:xfrm rot="3099006">
            <a:off x="12258604" y="2471327"/>
            <a:ext cx="184999" cy="2069886"/>
          </a:xfrm>
          <a:prstGeom prst="rect">
            <a:avLst/>
          </a:prstGeom>
        </p:spPr>
      </p:pic>
      <p:pic>
        <p:nvPicPr>
          <p:cNvPr id="5" name="Picture 5"/>
          <p:cNvPicPr>
            <a:picLocks noChangeAspect="1"/>
          </p:cNvPicPr>
          <p:nvPr/>
        </p:nvPicPr>
        <p:blipFill>
          <a:blip r:embed="rId2"/>
          <a:srcRect l="39405"/>
          <a:stretch>
            <a:fillRect/>
          </a:stretch>
        </p:blipFill>
        <p:spPr>
          <a:xfrm rot="5400000">
            <a:off x="12424515" y="4371663"/>
            <a:ext cx="184999" cy="2069886"/>
          </a:xfrm>
          <a:prstGeom prst="rect">
            <a:avLst/>
          </a:prstGeom>
        </p:spPr>
      </p:pic>
      <p:pic>
        <p:nvPicPr>
          <p:cNvPr id="6" name="Picture 6"/>
          <p:cNvPicPr>
            <a:picLocks noChangeAspect="1"/>
          </p:cNvPicPr>
          <p:nvPr/>
        </p:nvPicPr>
        <p:blipFill>
          <a:blip r:embed="rId2"/>
          <a:srcRect l="39405"/>
          <a:stretch>
            <a:fillRect/>
          </a:stretch>
        </p:blipFill>
        <p:spPr>
          <a:xfrm rot="7460623">
            <a:off x="11851163" y="6856402"/>
            <a:ext cx="184107" cy="2059910"/>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50938" y="2934244"/>
            <a:ext cx="5174193" cy="5327354"/>
          </a:xfrm>
          <a:prstGeom prst="rect">
            <a:avLst/>
          </a:prstGeom>
        </p:spPr>
      </p:pic>
      <p:pic>
        <p:nvPicPr>
          <p:cNvPr id="8" name="Picture 8"/>
          <p:cNvPicPr>
            <a:picLocks noChangeAspect="1"/>
          </p:cNvPicPr>
          <p:nvPr/>
        </p:nvPicPr>
        <p:blipFill>
          <a:blip r:embed="rId2"/>
          <a:srcRect l="39405"/>
          <a:stretch>
            <a:fillRect/>
          </a:stretch>
        </p:blipFill>
        <p:spPr>
          <a:xfrm rot="6459562">
            <a:off x="12445224" y="5930233"/>
            <a:ext cx="184999" cy="2069886"/>
          </a:xfrm>
          <a:prstGeom prst="rect">
            <a:avLst/>
          </a:prstGeom>
        </p:spPr>
      </p:pic>
      <p:grpSp>
        <p:nvGrpSpPr>
          <p:cNvPr id="9" name="Group 9"/>
          <p:cNvGrpSpPr/>
          <p:nvPr/>
        </p:nvGrpSpPr>
        <p:grpSpPr>
          <a:xfrm>
            <a:off x="6669164" y="4235013"/>
            <a:ext cx="5455966" cy="2415322"/>
            <a:chOff x="0" y="0"/>
            <a:chExt cx="7274622" cy="3220430"/>
          </a:xfrm>
        </p:grpSpPr>
        <p:sp>
          <p:nvSpPr>
            <p:cNvPr id="10" name="TextBox 10"/>
            <p:cNvSpPr txBox="1"/>
            <p:nvPr/>
          </p:nvSpPr>
          <p:spPr>
            <a:xfrm>
              <a:off x="0" y="2768136"/>
              <a:ext cx="7274622" cy="452294"/>
            </a:xfrm>
            <a:prstGeom prst="rect">
              <a:avLst/>
            </a:prstGeom>
          </p:spPr>
          <p:txBody>
            <a:bodyPr lIns="0" tIns="0" rIns="0" bIns="0" rtlCol="0" anchor="t">
              <a:spAutoFit/>
            </a:bodyPr>
            <a:lstStyle/>
            <a:p>
              <a:pPr algn="ctr">
                <a:lnSpc>
                  <a:spcPts val="2650"/>
                </a:lnSpc>
              </a:pPr>
              <a:r>
                <a:rPr lang="en-US" sz="2325" spc="332">
                  <a:solidFill>
                    <a:srgbClr val="FFFFFF"/>
                  </a:solidFill>
                  <a:latin typeface="Playfair Display Italics"/>
                </a:rPr>
                <a:t>FOCUS ON DATA PRIVACY</a:t>
              </a:r>
            </a:p>
          </p:txBody>
        </p:sp>
        <p:sp>
          <p:nvSpPr>
            <p:cNvPr id="11" name="TextBox 11"/>
            <p:cNvSpPr txBox="1"/>
            <p:nvPr/>
          </p:nvSpPr>
          <p:spPr>
            <a:xfrm>
              <a:off x="0" y="900347"/>
              <a:ext cx="7249865" cy="1772087"/>
            </a:xfrm>
            <a:prstGeom prst="rect">
              <a:avLst/>
            </a:prstGeom>
          </p:spPr>
          <p:txBody>
            <a:bodyPr lIns="0" tIns="0" rIns="0" bIns="0" rtlCol="0" anchor="t">
              <a:spAutoFit/>
            </a:bodyPr>
            <a:lstStyle/>
            <a:p>
              <a:pPr algn="ctr">
                <a:lnSpc>
                  <a:spcPts val="5136"/>
                </a:lnSpc>
              </a:pPr>
              <a:r>
                <a:rPr lang="en-US" sz="4800" spc="686">
                  <a:solidFill>
                    <a:srgbClr val="FFFFFF"/>
                  </a:solidFill>
                  <a:latin typeface="Hammersmith One"/>
                </a:rPr>
                <a:t>FAIR INFO PRINCIPLES</a:t>
              </a:r>
            </a:p>
          </p:txBody>
        </p:sp>
        <p:sp>
          <p:nvSpPr>
            <p:cNvPr id="12" name="TextBox 12"/>
            <p:cNvSpPr txBox="1"/>
            <p:nvPr/>
          </p:nvSpPr>
          <p:spPr>
            <a:xfrm>
              <a:off x="0" y="-19050"/>
              <a:ext cx="7249865" cy="480240"/>
            </a:xfrm>
            <a:prstGeom prst="rect">
              <a:avLst/>
            </a:prstGeom>
          </p:spPr>
          <p:txBody>
            <a:bodyPr lIns="0" tIns="0" rIns="0" bIns="0" rtlCol="0" anchor="t">
              <a:spAutoFit/>
            </a:bodyPr>
            <a:lstStyle/>
            <a:p>
              <a:pPr algn="ctr">
                <a:lnSpc>
                  <a:spcPts val="2999"/>
                </a:lnSpc>
              </a:pPr>
              <a:r>
                <a:rPr lang="en-US" sz="2325" spc="118">
                  <a:solidFill>
                    <a:srgbClr val="FFFFFF"/>
                  </a:solidFill>
                  <a:latin typeface="Playfair Display"/>
                </a:rPr>
                <a:t>Privacy Laws</a:t>
              </a:r>
            </a:p>
          </p:txBody>
        </p:sp>
      </p:grpSp>
      <p:grpSp>
        <p:nvGrpSpPr>
          <p:cNvPr id="13" name="Group 13"/>
          <p:cNvGrpSpPr/>
          <p:nvPr/>
        </p:nvGrpSpPr>
        <p:grpSpPr>
          <a:xfrm>
            <a:off x="1028700" y="556127"/>
            <a:ext cx="3586645" cy="2606993"/>
            <a:chOff x="0" y="0"/>
            <a:chExt cx="4782194" cy="3475990"/>
          </a:xfrm>
        </p:grpSpPr>
        <p:sp>
          <p:nvSpPr>
            <p:cNvPr id="14" name="TextBox 14"/>
            <p:cNvSpPr txBox="1"/>
            <p:nvPr/>
          </p:nvSpPr>
          <p:spPr>
            <a:xfrm>
              <a:off x="0" y="276225"/>
              <a:ext cx="4782194" cy="2051513"/>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limit collection</a:t>
              </a:r>
            </a:p>
          </p:txBody>
        </p:sp>
        <p:sp>
          <p:nvSpPr>
            <p:cNvPr id="15" name="TextBox 15"/>
            <p:cNvSpPr txBox="1"/>
            <p:nvPr/>
          </p:nvSpPr>
          <p:spPr>
            <a:xfrm>
              <a:off x="125724" y="2693317"/>
              <a:ext cx="4530746" cy="782673"/>
            </a:xfrm>
            <a:prstGeom prst="rect">
              <a:avLst/>
            </a:prstGeom>
          </p:spPr>
          <p:txBody>
            <a:bodyPr lIns="0" tIns="0" rIns="0" bIns="0" rtlCol="0" anchor="t">
              <a:spAutoFit/>
            </a:bodyPr>
            <a:lstStyle/>
            <a:p>
              <a:pPr algn="ctr">
                <a:lnSpc>
                  <a:spcPts val="2415"/>
                </a:lnSpc>
              </a:pPr>
              <a:r>
                <a:rPr lang="en-US" sz="1558" spc="268">
                  <a:solidFill>
                    <a:srgbClr val="000000"/>
                  </a:solidFill>
                  <a:latin typeface="Montserrat Classic"/>
                </a:rPr>
                <a:t>TO WHAT'S STRICTLY NECESSARY</a:t>
              </a:r>
            </a:p>
          </p:txBody>
        </p:sp>
      </p:grpSp>
      <p:grpSp>
        <p:nvGrpSpPr>
          <p:cNvPr id="16" name="Group 16"/>
          <p:cNvGrpSpPr/>
          <p:nvPr/>
        </p:nvGrpSpPr>
        <p:grpSpPr>
          <a:xfrm>
            <a:off x="1183625" y="3892391"/>
            <a:ext cx="3586645" cy="2502218"/>
            <a:chOff x="0" y="0"/>
            <a:chExt cx="4782194" cy="3336290"/>
          </a:xfrm>
        </p:grpSpPr>
        <p:sp>
          <p:nvSpPr>
            <p:cNvPr id="17" name="TextBox 17"/>
            <p:cNvSpPr txBox="1"/>
            <p:nvPr/>
          </p:nvSpPr>
          <p:spPr>
            <a:xfrm>
              <a:off x="0" y="276225"/>
              <a:ext cx="4782194" cy="2051513"/>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identify your purpose</a:t>
              </a:r>
            </a:p>
          </p:txBody>
        </p:sp>
        <p:sp>
          <p:nvSpPr>
            <p:cNvPr id="18" name="TextBox 18"/>
            <p:cNvSpPr txBox="1"/>
            <p:nvPr/>
          </p:nvSpPr>
          <p:spPr>
            <a:xfrm>
              <a:off x="125724" y="2702842"/>
              <a:ext cx="4530746" cy="633448"/>
            </a:xfrm>
            <a:prstGeom prst="rect">
              <a:avLst/>
            </a:prstGeom>
          </p:spPr>
          <p:txBody>
            <a:bodyPr lIns="0" tIns="0" rIns="0" bIns="0" rtlCol="0" anchor="t">
              <a:spAutoFit/>
            </a:bodyPr>
            <a:lstStyle/>
            <a:p>
              <a:pPr algn="ctr">
                <a:lnSpc>
                  <a:spcPts val="1950"/>
                </a:lnSpc>
              </a:pPr>
              <a:r>
                <a:rPr lang="en-US" sz="1258" spc="216">
                  <a:solidFill>
                    <a:srgbClr val="000000"/>
                  </a:solidFill>
                  <a:latin typeface="Montserrat Classic"/>
                </a:rPr>
                <a:t>NO CLEAR PURPOSE? NO PERSONAL INFO</a:t>
              </a:r>
            </a:p>
          </p:txBody>
        </p:sp>
      </p:grpSp>
      <p:grpSp>
        <p:nvGrpSpPr>
          <p:cNvPr id="19" name="Group 19"/>
          <p:cNvGrpSpPr/>
          <p:nvPr/>
        </p:nvGrpSpPr>
        <p:grpSpPr>
          <a:xfrm>
            <a:off x="8936879" y="395033"/>
            <a:ext cx="4208008" cy="1913939"/>
            <a:chOff x="0" y="0"/>
            <a:chExt cx="5610677" cy="2551918"/>
          </a:xfrm>
        </p:grpSpPr>
        <p:sp>
          <p:nvSpPr>
            <p:cNvPr id="20" name="TextBox 20"/>
            <p:cNvSpPr txBox="1"/>
            <p:nvPr/>
          </p:nvSpPr>
          <p:spPr>
            <a:xfrm>
              <a:off x="0" y="276225"/>
              <a:ext cx="5610677" cy="1127441"/>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be accountable</a:t>
              </a:r>
            </a:p>
          </p:txBody>
        </p:sp>
        <p:sp>
          <p:nvSpPr>
            <p:cNvPr id="21" name="TextBox 21"/>
            <p:cNvSpPr txBox="1"/>
            <p:nvPr/>
          </p:nvSpPr>
          <p:spPr>
            <a:xfrm>
              <a:off x="147505" y="1769245"/>
              <a:ext cx="5315667" cy="782673"/>
            </a:xfrm>
            <a:prstGeom prst="rect">
              <a:avLst/>
            </a:prstGeom>
          </p:spPr>
          <p:txBody>
            <a:bodyPr lIns="0" tIns="0" rIns="0" bIns="0" rtlCol="0" anchor="t">
              <a:spAutoFit/>
            </a:bodyPr>
            <a:lstStyle/>
            <a:p>
              <a:pPr algn="ctr">
                <a:lnSpc>
                  <a:spcPts val="2415"/>
                </a:lnSpc>
              </a:pPr>
              <a:r>
                <a:rPr lang="en-US" sz="1558" spc="268">
                  <a:solidFill>
                    <a:srgbClr val="000000"/>
                  </a:solidFill>
                  <a:latin typeface="Montserrat Classic"/>
                </a:rPr>
                <a:t>FOR YOU &amp; YOUR SERVICE PROVIDERS</a:t>
              </a:r>
            </a:p>
          </p:txBody>
        </p:sp>
      </p:grpSp>
      <p:grpSp>
        <p:nvGrpSpPr>
          <p:cNvPr id="22" name="Group 22"/>
          <p:cNvGrpSpPr/>
          <p:nvPr/>
        </p:nvGrpSpPr>
        <p:grpSpPr>
          <a:xfrm>
            <a:off x="13545957" y="1005476"/>
            <a:ext cx="4208008" cy="2606993"/>
            <a:chOff x="0" y="0"/>
            <a:chExt cx="5610677" cy="3475990"/>
          </a:xfrm>
        </p:grpSpPr>
        <p:sp>
          <p:nvSpPr>
            <p:cNvPr id="23" name="TextBox 23"/>
            <p:cNvSpPr txBox="1"/>
            <p:nvPr/>
          </p:nvSpPr>
          <p:spPr>
            <a:xfrm>
              <a:off x="0" y="276225"/>
              <a:ext cx="5610677" cy="2051513"/>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sharing is not caring</a:t>
              </a:r>
            </a:p>
          </p:txBody>
        </p:sp>
        <p:sp>
          <p:nvSpPr>
            <p:cNvPr id="24" name="TextBox 24"/>
            <p:cNvSpPr txBox="1"/>
            <p:nvPr/>
          </p:nvSpPr>
          <p:spPr>
            <a:xfrm>
              <a:off x="147505" y="2693317"/>
              <a:ext cx="5315667" cy="782673"/>
            </a:xfrm>
            <a:prstGeom prst="rect">
              <a:avLst/>
            </a:prstGeom>
          </p:spPr>
          <p:txBody>
            <a:bodyPr lIns="0" tIns="0" rIns="0" bIns="0" rtlCol="0" anchor="t">
              <a:spAutoFit/>
            </a:bodyPr>
            <a:lstStyle/>
            <a:p>
              <a:pPr algn="ctr">
                <a:lnSpc>
                  <a:spcPts val="2415"/>
                </a:lnSpc>
              </a:pPr>
              <a:r>
                <a:rPr lang="en-US" sz="1558" spc="268">
                  <a:solidFill>
                    <a:srgbClr val="000000"/>
                  </a:solidFill>
                  <a:latin typeface="Montserrat Classic"/>
                </a:rPr>
                <a:t>LIMIT USE, DISCLOSURE &amp; RETENTION</a:t>
              </a:r>
            </a:p>
          </p:txBody>
        </p:sp>
      </p:grpSp>
      <p:grpSp>
        <p:nvGrpSpPr>
          <p:cNvPr id="25" name="Group 25"/>
          <p:cNvGrpSpPr/>
          <p:nvPr/>
        </p:nvGrpSpPr>
        <p:grpSpPr>
          <a:xfrm>
            <a:off x="13391255" y="6664395"/>
            <a:ext cx="4208008" cy="1913939"/>
            <a:chOff x="0" y="0"/>
            <a:chExt cx="5610677" cy="2551918"/>
          </a:xfrm>
        </p:grpSpPr>
        <p:sp>
          <p:nvSpPr>
            <p:cNvPr id="26" name="TextBox 26"/>
            <p:cNvSpPr txBox="1"/>
            <p:nvPr/>
          </p:nvSpPr>
          <p:spPr>
            <a:xfrm>
              <a:off x="0" y="276225"/>
              <a:ext cx="5610677" cy="1127441"/>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it's their data</a:t>
              </a:r>
            </a:p>
          </p:txBody>
        </p:sp>
        <p:sp>
          <p:nvSpPr>
            <p:cNvPr id="27" name="TextBox 27"/>
            <p:cNvSpPr txBox="1"/>
            <p:nvPr/>
          </p:nvSpPr>
          <p:spPr>
            <a:xfrm>
              <a:off x="147505" y="1769245"/>
              <a:ext cx="5315667" cy="782673"/>
            </a:xfrm>
            <a:prstGeom prst="rect">
              <a:avLst/>
            </a:prstGeom>
          </p:spPr>
          <p:txBody>
            <a:bodyPr lIns="0" tIns="0" rIns="0" bIns="0" rtlCol="0" anchor="t">
              <a:spAutoFit/>
            </a:bodyPr>
            <a:lstStyle/>
            <a:p>
              <a:pPr algn="ctr">
                <a:lnSpc>
                  <a:spcPts val="2415"/>
                </a:lnSpc>
              </a:pPr>
              <a:r>
                <a:rPr lang="en-US" sz="1558" spc="268">
                  <a:solidFill>
                    <a:srgbClr val="000000"/>
                  </a:solidFill>
                  <a:latin typeface="Montserrat Classic"/>
                </a:rPr>
                <a:t> MAKE ACCESS EASY &amp; RESPECT RIGHTS</a:t>
              </a:r>
            </a:p>
          </p:txBody>
        </p:sp>
      </p:grpSp>
      <p:pic>
        <p:nvPicPr>
          <p:cNvPr id="28" name="Picture 28"/>
          <p:cNvPicPr>
            <a:picLocks noChangeAspect="1"/>
          </p:cNvPicPr>
          <p:nvPr/>
        </p:nvPicPr>
        <p:blipFill>
          <a:blip r:embed="rId2"/>
          <a:srcRect l="39405"/>
          <a:stretch>
            <a:fillRect/>
          </a:stretch>
        </p:blipFill>
        <p:spPr>
          <a:xfrm rot="-3626118">
            <a:off x="6030134" y="2419410"/>
            <a:ext cx="213263" cy="2386117"/>
          </a:xfrm>
          <a:prstGeom prst="rect">
            <a:avLst/>
          </a:prstGeom>
        </p:spPr>
      </p:pic>
      <p:grpSp>
        <p:nvGrpSpPr>
          <p:cNvPr id="29" name="Group 29"/>
          <p:cNvGrpSpPr/>
          <p:nvPr/>
        </p:nvGrpSpPr>
        <p:grpSpPr>
          <a:xfrm>
            <a:off x="1183625" y="7166548"/>
            <a:ext cx="3586645" cy="1913939"/>
            <a:chOff x="0" y="0"/>
            <a:chExt cx="4782194" cy="2551918"/>
          </a:xfrm>
        </p:grpSpPr>
        <p:sp>
          <p:nvSpPr>
            <p:cNvPr id="30" name="TextBox 30"/>
            <p:cNvSpPr txBox="1"/>
            <p:nvPr/>
          </p:nvSpPr>
          <p:spPr>
            <a:xfrm>
              <a:off x="0" y="276225"/>
              <a:ext cx="4782194" cy="1127441"/>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get consent</a:t>
              </a:r>
            </a:p>
          </p:txBody>
        </p:sp>
        <p:sp>
          <p:nvSpPr>
            <p:cNvPr id="31" name="TextBox 31"/>
            <p:cNvSpPr txBox="1"/>
            <p:nvPr/>
          </p:nvSpPr>
          <p:spPr>
            <a:xfrm>
              <a:off x="125724" y="1769245"/>
              <a:ext cx="4530746" cy="782673"/>
            </a:xfrm>
            <a:prstGeom prst="rect">
              <a:avLst/>
            </a:prstGeom>
          </p:spPr>
          <p:txBody>
            <a:bodyPr lIns="0" tIns="0" rIns="0" bIns="0" rtlCol="0" anchor="t">
              <a:spAutoFit/>
            </a:bodyPr>
            <a:lstStyle/>
            <a:p>
              <a:pPr algn="ctr">
                <a:lnSpc>
                  <a:spcPts val="2415"/>
                </a:lnSpc>
              </a:pPr>
              <a:r>
                <a:rPr lang="en-US" sz="1558" spc="268">
                  <a:solidFill>
                    <a:srgbClr val="000000"/>
                  </a:solidFill>
                  <a:latin typeface="Montserrat Classic"/>
                </a:rPr>
                <a:t>MEANINGFUL CONSENT MEANS REAL CHOICE</a:t>
              </a:r>
            </a:p>
          </p:txBody>
        </p:sp>
      </p:grpSp>
      <p:grpSp>
        <p:nvGrpSpPr>
          <p:cNvPr id="32" name="Group 32"/>
          <p:cNvGrpSpPr/>
          <p:nvPr/>
        </p:nvGrpSpPr>
        <p:grpSpPr>
          <a:xfrm>
            <a:off x="4615345" y="395033"/>
            <a:ext cx="3586645" cy="1913939"/>
            <a:chOff x="0" y="0"/>
            <a:chExt cx="4782194" cy="2551918"/>
          </a:xfrm>
        </p:grpSpPr>
        <p:sp>
          <p:nvSpPr>
            <p:cNvPr id="33" name="TextBox 33"/>
            <p:cNvSpPr txBox="1"/>
            <p:nvPr/>
          </p:nvSpPr>
          <p:spPr>
            <a:xfrm>
              <a:off x="0" y="276225"/>
              <a:ext cx="4782194" cy="1127441"/>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be honest</a:t>
              </a:r>
            </a:p>
          </p:txBody>
        </p:sp>
        <p:sp>
          <p:nvSpPr>
            <p:cNvPr id="34" name="TextBox 34"/>
            <p:cNvSpPr txBox="1"/>
            <p:nvPr/>
          </p:nvSpPr>
          <p:spPr>
            <a:xfrm>
              <a:off x="125724" y="1769245"/>
              <a:ext cx="4530746" cy="782673"/>
            </a:xfrm>
            <a:prstGeom prst="rect">
              <a:avLst/>
            </a:prstGeom>
          </p:spPr>
          <p:txBody>
            <a:bodyPr lIns="0" tIns="0" rIns="0" bIns="0" rtlCol="0" anchor="t">
              <a:spAutoFit/>
            </a:bodyPr>
            <a:lstStyle/>
            <a:p>
              <a:pPr algn="ctr">
                <a:lnSpc>
                  <a:spcPts val="2415"/>
                </a:lnSpc>
              </a:pPr>
              <a:r>
                <a:rPr lang="en-US" sz="1558" spc="268">
                  <a:solidFill>
                    <a:srgbClr val="000000"/>
                  </a:solidFill>
                  <a:latin typeface="Montserrat Classic"/>
                </a:rPr>
                <a:t>TRANSPARENCY &amp; ACCESSIBILITY</a:t>
              </a:r>
            </a:p>
          </p:txBody>
        </p:sp>
      </p:grpSp>
      <p:grpSp>
        <p:nvGrpSpPr>
          <p:cNvPr id="35" name="Group 35"/>
          <p:cNvGrpSpPr/>
          <p:nvPr/>
        </p:nvGrpSpPr>
        <p:grpSpPr>
          <a:xfrm>
            <a:off x="13545957" y="4220955"/>
            <a:ext cx="4208008" cy="1607234"/>
            <a:chOff x="0" y="0"/>
            <a:chExt cx="5610677" cy="2142978"/>
          </a:xfrm>
        </p:grpSpPr>
        <p:sp>
          <p:nvSpPr>
            <p:cNvPr id="36" name="TextBox 36"/>
            <p:cNvSpPr txBox="1"/>
            <p:nvPr/>
          </p:nvSpPr>
          <p:spPr>
            <a:xfrm>
              <a:off x="0" y="276225"/>
              <a:ext cx="5610677" cy="1127441"/>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keep it accurate</a:t>
              </a:r>
            </a:p>
          </p:txBody>
        </p:sp>
        <p:sp>
          <p:nvSpPr>
            <p:cNvPr id="37" name="TextBox 37"/>
            <p:cNvSpPr txBox="1"/>
            <p:nvPr/>
          </p:nvSpPr>
          <p:spPr>
            <a:xfrm>
              <a:off x="147505" y="1769245"/>
              <a:ext cx="5315667" cy="373733"/>
            </a:xfrm>
            <a:prstGeom prst="rect">
              <a:avLst/>
            </a:prstGeom>
          </p:spPr>
          <p:txBody>
            <a:bodyPr lIns="0" tIns="0" rIns="0" bIns="0" rtlCol="0" anchor="t">
              <a:spAutoFit/>
            </a:bodyPr>
            <a:lstStyle/>
            <a:p>
              <a:pPr algn="ctr">
                <a:lnSpc>
                  <a:spcPts val="2415"/>
                </a:lnSpc>
              </a:pPr>
              <a:r>
                <a:rPr lang="en-US" sz="1558" spc="268">
                  <a:solidFill>
                    <a:srgbClr val="000000"/>
                  </a:solidFill>
                  <a:latin typeface="Montserrat Classic"/>
                </a:rPr>
                <a:t>GARBAGE IN, GARBAGE OUT</a:t>
              </a:r>
            </a:p>
          </p:txBody>
        </p:sp>
      </p:grpSp>
      <p:grpSp>
        <p:nvGrpSpPr>
          <p:cNvPr id="38" name="Group 38"/>
          <p:cNvGrpSpPr/>
          <p:nvPr/>
        </p:nvGrpSpPr>
        <p:grpSpPr>
          <a:xfrm>
            <a:off x="4875842" y="7886356"/>
            <a:ext cx="3586645" cy="1913939"/>
            <a:chOff x="0" y="0"/>
            <a:chExt cx="4782194" cy="2551918"/>
          </a:xfrm>
        </p:grpSpPr>
        <p:sp>
          <p:nvSpPr>
            <p:cNvPr id="39" name="TextBox 39"/>
            <p:cNvSpPr txBox="1"/>
            <p:nvPr/>
          </p:nvSpPr>
          <p:spPr>
            <a:xfrm>
              <a:off x="0" y="276225"/>
              <a:ext cx="4782194" cy="1127441"/>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oops!</a:t>
              </a:r>
            </a:p>
          </p:txBody>
        </p:sp>
        <p:sp>
          <p:nvSpPr>
            <p:cNvPr id="40" name="TextBox 40"/>
            <p:cNvSpPr txBox="1"/>
            <p:nvPr/>
          </p:nvSpPr>
          <p:spPr>
            <a:xfrm>
              <a:off x="125724" y="1769245"/>
              <a:ext cx="4530746" cy="782673"/>
            </a:xfrm>
            <a:prstGeom prst="rect">
              <a:avLst/>
            </a:prstGeom>
          </p:spPr>
          <p:txBody>
            <a:bodyPr lIns="0" tIns="0" rIns="0" bIns="0" rtlCol="0" anchor="t">
              <a:spAutoFit/>
            </a:bodyPr>
            <a:lstStyle/>
            <a:p>
              <a:pPr algn="ctr">
                <a:lnSpc>
                  <a:spcPts val="2415"/>
                </a:lnSpc>
              </a:pPr>
              <a:r>
                <a:rPr lang="en-US" sz="1558" spc="268">
                  <a:solidFill>
                    <a:srgbClr val="000000"/>
                  </a:solidFill>
                  <a:latin typeface="Montserrat Classic"/>
                </a:rPr>
                <a:t>SEE COMPLAINTS AS AN CHANCE TO ENGAGE</a:t>
              </a:r>
            </a:p>
          </p:txBody>
        </p:sp>
      </p:grpSp>
      <p:grpSp>
        <p:nvGrpSpPr>
          <p:cNvPr id="41" name="Group 41"/>
          <p:cNvGrpSpPr/>
          <p:nvPr/>
        </p:nvGrpSpPr>
        <p:grpSpPr>
          <a:xfrm>
            <a:off x="9959311" y="8123517"/>
            <a:ext cx="3586645" cy="1607234"/>
            <a:chOff x="0" y="0"/>
            <a:chExt cx="4782194" cy="2142978"/>
          </a:xfrm>
        </p:grpSpPr>
        <p:sp>
          <p:nvSpPr>
            <p:cNvPr id="42" name="TextBox 42"/>
            <p:cNvSpPr txBox="1"/>
            <p:nvPr/>
          </p:nvSpPr>
          <p:spPr>
            <a:xfrm>
              <a:off x="0" y="276225"/>
              <a:ext cx="4782194" cy="1127441"/>
            </a:xfrm>
            <a:prstGeom prst="rect">
              <a:avLst/>
            </a:prstGeom>
          </p:spPr>
          <p:txBody>
            <a:bodyPr lIns="0" tIns="0" rIns="0" bIns="0" rtlCol="0" anchor="t">
              <a:spAutoFit/>
            </a:bodyPr>
            <a:lstStyle/>
            <a:p>
              <a:pPr algn="ctr">
                <a:lnSpc>
                  <a:spcPts val="5457"/>
                </a:lnSpc>
              </a:pPr>
              <a:r>
                <a:rPr lang="en-US" sz="6907">
                  <a:solidFill>
                    <a:srgbClr val="000000"/>
                  </a:solidFill>
                  <a:latin typeface="Sacramento"/>
                </a:rPr>
                <a:t>keep it secure!</a:t>
              </a:r>
            </a:p>
          </p:txBody>
        </p:sp>
        <p:sp>
          <p:nvSpPr>
            <p:cNvPr id="43" name="TextBox 43"/>
            <p:cNvSpPr txBox="1"/>
            <p:nvPr/>
          </p:nvSpPr>
          <p:spPr>
            <a:xfrm>
              <a:off x="125724" y="1769245"/>
              <a:ext cx="4530746" cy="373733"/>
            </a:xfrm>
            <a:prstGeom prst="rect">
              <a:avLst/>
            </a:prstGeom>
          </p:spPr>
          <p:txBody>
            <a:bodyPr lIns="0" tIns="0" rIns="0" bIns="0" rtlCol="0" anchor="t">
              <a:spAutoFit/>
            </a:bodyPr>
            <a:lstStyle/>
            <a:p>
              <a:pPr algn="ctr">
                <a:lnSpc>
                  <a:spcPts val="2415"/>
                </a:lnSpc>
              </a:pPr>
              <a:r>
                <a:rPr lang="en-US" sz="1558" spc="268">
                  <a:solidFill>
                    <a:srgbClr val="000000"/>
                  </a:solidFill>
                  <a:latin typeface="Montserrat Classic"/>
                </a:rPr>
                <a:t>ASSESS &amp; MITIGATE RISKS</a:t>
              </a:r>
            </a:p>
          </p:txBody>
        </p:sp>
      </p:grpSp>
      <p:pic>
        <p:nvPicPr>
          <p:cNvPr id="44" name="Picture 44"/>
          <p:cNvPicPr>
            <a:picLocks noChangeAspect="1"/>
          </p:cNvPicPr>
          <p:nvPr/>
        </p:nvPicPr>
        <p:blipFill>
          <a:blip r:embed="rId2"/>
          <a:srcRect l="39405"/>
          <a:stretch>
            <a:fillRect/>
          </a:stretch>
        </p:blipFill>
        <p:spPr>
          <a:xfrm rot="-1117816">
            <a:off x="7883269" y="1461066"/>
            <a:ext cx="184999" cy="2069886"/>
          </a:xfrm>
          <a:prstGeom prst="rect">
            <a:avLst/>
          </a:prstGeom>
        </p:spPr>
      </p:pic>
      <p:pic>
        <p:nvPicPr>
          <p:cNvPr id="45" name="Picture 45"/>
          <p:cNvPicPr>
            <a:picLocks noChangeAspect="1"/>
          </p:cNvPicPr>
          <p:nvPr/>
        </p:nvPicPr>
        <p:blipFill>
          <a:blip r:embed="rId2"/>
          <a:srcRect l="39405"/>
          <a:stretch>
            <a:fillRect/>
          </a:stretch>
        </p:blipFill>
        <p:spPr>
          <a:xfrm rot="-5155866">
            <a:off x="5506994" y="4022530"/>
            <a:ext cx="213263" cy="2386117"/>
          </a:xfrm>
          <a:prstGeom prst="rect">
            <a:avLst/>
          </a:prstGeom>
        </p:spPr>
      </p:pic>
      <p:pic>
        <p:nvPicPr>
          <p:cNvPr id="46" name="Picture 46"/>
          <p:cNvPicPr>
            <a:picLocks noChangeAspect="1"/>
          </p:cNvPicPr>
          <p:nvPr/>
        </p:nvPicPr>
        <p:blipFill>
          <a:blip r:embed="rId2"/>
          <a:srcRect l="39405"/>
          <a:stretch>
            <a:fillRect/>
          </a:stretch>
        </p:blipFill>
        <p:spPr>
          <a:xfrm rot="-6800359">
            <a:off x="5753973" y="5772117"/>
            <a:ext cx="213263" cy="2386117"/>
          </a:xfrm>
          <a:prstGeom prst="rect">
            <a:avLst/>
          </a:prstGeom>
        </p:spPr>
      </p:pic>
      <p:pic>
        <p:nvPicPr>
          <p:cNvPr id="47" name="Picture 4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68177" y="9869838"/>
            <a:ext cx="176223" cy="176223"/>
          </a:xfrm>
          <a:prstGeom prst="rect">
            <a:avLst/>
          </a:prstGeom>
        </p:spPr>
      </p:pic>
      <p:sp>
        <p:nvSpPr>
          <p:cNvPr id="48" name="TextBox 48"/>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a:hlinkClick r:id="rId2" tooltip="https://enterprivacy.com/wp-content/uploads/2018/09/A-Taxonomy-of-Privacy.pdf"/>
          </p:cNvPr>
          <p:cNvPicPr>
            <a:picLocks noChangeAspect="1"/>
          </p:cNvPicPr>
          <p:nvPr/>
        </p:nvPicPr>
        <p:blipFill>
          <a:blip r:embed="rId3"/>
          <a:srcRect/>
          <a:stretch>
            <a:fillRect/>
          </a:stretch>
        </p:blipFill>
        <p:spPr>
          <a:xfrm>
            <a:off x="1962977" y="2101284"/>
            <a:ext cx="9937012" cy="7672132"/>
          </a:xfrm>
          <a:prstGeom prst="rect">
            <a:avLst/>
          </a:prstGeom>
        </p:spPr>
      </p:pic>
      <p:grpSp>
        <p:nvGrpSpPr>
          <p:cNvPr id="3" name="Group 3"/>
          <p:cNvGrpSpPr/>
          <p:nvPr/>
        </p:nvGrpSpPr>
        <p:grpSpPr>
          <a:xfrm>
            <a:off x="1904960" y="496377"/>
            <a:ext cx="9995029" cy="1250156"/>
            <a:chOff x="0" y="161925"/>
            <a:chExt cx="13326705" cy="1666875"/>
          </a:xfrm>
        </p:grpSpPr>
        <p:sp>
          <p:nvSpPr>
            <p:cNvPr id="4" name="TextBox 4"/>
            <p:cNvSpPr txBox="1"/>
            <p:nvPr/>
          </p:nvSpPr>
          <p:spPr>
            <a:xfrm>
              <a:off x="0" y="161925"/>
              <a:ext cx="6204199" cy="1666875"/>
            </a:xfrm>
            <a:prstGeom prst="rect">
              <a:avLst/>
            </a:prstGeom>
          </p:spPr>
          <p:txBody>
            <a:bodyPr lIns="0" tIns="0" rIns="0" bIns="0" rtlCol="0" anchor="t">
              <a:spAutoFit/>
            </a:bodyPr>
            <a:lstStyle/>
            <a:p>
              <a:pPr algn="l">
                <a:lnSpc>
                  <a:spcPts val="9000"/>
                </a:lnSpc>
              </a:pPr>
              <a:r>
                <a:rPr lang="en-US" sz="9000">
                  <a:solidFill>
                    <a:srgbClr val="000000"/>
                  </a:solidFill>
                  <a:latin typeface="Bebas Neue Bold"/>
                </a:rPr>
                <a:t>our data</a:t>
              </a:r>
            </a:p>
          </p:txBody>
        </p:sp>
        <p:sp>
          <p:nvSpPr>
            <p:cNvPr id="5" name="TextBox 5"/>
            <p:cNvSpPr txBox="1"/>
            <p:nvPr/>
          </p:nvSpPr>
          <p:spPr>
            <a:xfrm>
              <a:off x="6453364" y="161925"/>
              <a:ext cx="6873341" cy="1506220"/>
            </a:xfrm>
            <a:prstGeom prst="rect">
              <a:avLst/>
            </a:prstGeom>
          </p:spPr>
          <p:txBody>
            <a:bodyPr lIns="0" tIns="0" rIns="0" bIns="0" rtlCol="0" anchor="t">
              <a:spAutoFit/>
            </a:bodyPr>
            <a:lstStyle/>
            <a:p>
              <a:pPr>
                <a:lnSpc>
                  <a:spcPts val="2310"/>
                </a:lnSpc>
              </a:pPr>
              <a:r>
                <a:rPr lang="en-US" sz="1650" spc="198" dirty="0">
                  <a:solidFill>
                    <a:srgbClr val="000000"/>
                  </a:solidFill>
                  <a:latin typeface="Montserrat Classic"/>
                </a:rPr>
                <a:t>IS NOT AN ORDINARY COMMODITY. </a:t>
              </a:r>
            </a:p>
            <a:p>
              <a:pPr>
                <a:lnSpc>
                  <a:spcPts val="2310"/>
                </a:lnSpc>
              </a:pPr>
              <a:r>
                <a:rPr lang="en-US" sz="1650" spc="198" dirty="0">
                  <a:solidFill>
                    <a:srgbClr val="000000"/>
                  </a:solidFill>
                  <a:latin typeface="Montserrat Classic"/>
                </a:rPr>
                <a:t>IT'S AN EXTENSION OF OURSELVES.</a:t>
              </a:r>
            </a:p>
            <a:p>
              <a:pPr>
                <a:lnSpc>
                  <a:spcPts val="2310"/>
                </a:lnSpc>
              </a:pPr>
              <a:endParaRPr lang="en-US" sz="1650" spc="198" dirty="0">
                <a:solidFill>
                  <a:srgbClr val="000000"/>
                </a:solidFill>
                <a:latin typeface="Montserrat Classic"/>
              </a:endParaRPr>
            </a:p>
            <a:p>
              <a:pPr algn="l">
                <a:lnSpc>
                  <a:spcPts val="2310"/>
                </a:lnSpc>
              </a:pPr>
              <a:r>
                <a:rPr lang="en-US" sz="1650" spc="198" dirty="0">
                  <a:solidFill>
                    <a:srgbClr val="000000"/>
                  </a:solidFill>
                  <a:latin typeface="Montserrat Classic"/>
                </a:rPr>
                <a:t>BUT PRIVACY HARMS GO BEYOND DATA.</a:t>
              </a:r>
            </a:p>
          </p:txBody>
        </p:sp>
      </p:grpSp>
      <p:grpSp>
        <p:nvGrpSpPr>
          <p:cNvPr id="6" name="Group 6"/>
          <p:cNvGrpSpPr/>
          <p:nvPr/>
        </p:nvGrpSpPr>
        <p:grpSpPr>
          <a:xfrm>
            <a:off x="12729955" y="8079472"/>
            <a:ext cx="4731338" cy="1371600"/>
            <a:chOff x="0" y="0"/>
            <a:chExt cx="6308451" cy="1828800"/>
          </a:xfrm>
        </p:grpSpPr>
        <p:sp>
          <p:nvSpPr>
            <p:cNvPr id="7" name="TextBox 7"/>
            <p:cNvSpPr txBox="1"/>
            <p:nvPr/>
          </p:nvSpPr>
          <p:spPr>
            <a:xfrm>
              <a:off x="0" y="161925"/>
              <a:ext cx="2883080" cy="1666875"/>
            </a:xfrm>
            <a:prstGeom prst="rect">
              <a:avLst/>
            </a:prstGeom>
          </p:spPr>
          <p:txBody>
            <a:bodyPr lIns="0" tIns="0" rIns="0" bIns="0" rtlCol="0" anchor="t">
              <a:spAutoFit/>
            </a:bodyPr>
            <a:lstStyle/>
            <a:p>
              <a:pPr algn="l">
                <a:lnSpc>
                  <a:spcPts val="9000"/>
                </a:lnSpc>
              </a:pPr>
              <a:r>
                <a:rPr lang="en-US" sz="9000">
                  <a:solidFill>
                    <a:srgbClr val="000000"/>
                  </a:solidFill>
                  <a:latin typeface="Bebas Neue Bold"/>
                </a:rPr>
                <a:t>irl</a:t>
              </a:r>
            </a:p>
          </p:txBody>
        </p:sp>
        <p:sp>
          <p:nvSpPr>
            <p:cNvPr id="8" name="TextBox 8"/>
            <p:cNvSpPr txBox="1"/>
            <p:nvPr/>
          </p:nvSpPr>
          <p:spPr>
            <a:xfrm>
              <a:off x="3114422" y="130496"/>
              <a:ext cx="3194029" cy="1506220"/>
            </a:xfrm>
            <a:prstGeom prst="rect">
              <a:avLst/>
            </a:prstGeom>
          </p:spPr>
          <p:txBody>
            <a:bodyPr lIns="0" tIns="0" rIns="0" bIns="0" rtlCol="0" anchor="t">
              <a:spAutoFit/>
            </a:bodyPr>
            <a:lstStyle/>
            <a:p>
              <a:pPr>
                <a:lnSpc>
                  <a:spcPts val="2310"/>
                </a:lnSpc>
              </a:pPr>
              <a:r>
                <a:rPr lang="en-US" sz="1650" spc="198">
                  <a:solidFill>
                    <a:srgbClr val="000000"/>
                  </a:solidFill>
                  <a:latin typeface="Montserrat Classic"/>
                </a:rPr>
                <a:t>WE PAY A STEEP PRICE....</a:t>
              </a:r>
            </a:p>
            <a:p>
              <a:pPr>
                <a:lnSpc>
                  <a:spcPts val="2310"/>
                </a:lnSpc>
              </a:pPr>
              <a:endParaRPr lang="en-US" sz="1650" spc="198">
                <a:solidFill>
                  <a:srgbClr val="000000"/>
                </a:solidFill>
                <a:latin typeface="Montserrat Classic"/>
              </a:endParaRPr>
            </a:p>
            <a:p>
              <a:pPr algn="l">
                <a:lnSpc>
                  <a:spcPts val="2310"/>
                </a:lnSpc>
              </a:pPr>
              <a:r>
                <a:rPr lang="en-US" sz="1650" spc="198">
                  <a:solidFill>
                    <a:srgbClr val="000000"/>
                  </a:solidFill>
                  <a:latin typeface="Montserrat Classic"/>
                </a:rPr>
                <a:t>IN REAL LIFE. </a:t>
              </a:r>
            </a:p>
          </p:txBody>
        </p:sp>
      </p:grpSp>
      <p:grpSp>
        <p:nvGrpSpPr>
          <p:cNvPr id="9" name="Group 9"/>
          <p:cNvGrpSpPr/>
          <p:nvPr/>
        </p:nvGrpSpPr>
        <p:grpSpPr>
          <a:xfrm>
            <a:off x="12344368" y="2755686"/>
            <a:ext cx="5784428" cy="3885174"/>
            <a:chOff x="0" y="0"/>
            <a:chExt cx="7712571" cy="5180232"/>
          </a:xfrm>
        </p:grpSpPr>
        <p:sp>
          <p:nvSpPr>
            <p:cNvPr id="10" name="TextBox 10"/>
            <p:cNvSpPr txBox="1"/>
            <p:nvPr/>
          </p:nvSpPr>
          <p:spPr>
            <a:xfrm>
              <a:off x="0" y="161925"/>
              <a:ext cx="7712571" cy="4333908"/>
            </a:xfrm>
            <a:prstGeom prst="rect">
              <a:avLst/>
            </a:prstGeom>
          </p:spPr>
          <p:txBody>
            <a:bodyPr lIns="0" tIns="0" rIns="0" bIns="0" rtlCol="0" anchor="t">
              <a:spAutoFit/>
            </a:bodyPr>
            <a:lstStyle/>
            <a:p>
              <a:pPr algn="l">
                <a:lnSpc>
                  <a:spcPts val="6270"/>
                </a:lnSpc>
              </a:pPr>
              <a:r>
                <a:rPr lang="en-US" sz="6600" spc="-330">
                  <a:solidFill>
                    <a:srgbClr val="FFFFFF"/>
                  </a:solidFill>
                  <a:latin typeface="League Spartan"/>
                </a:rPr>
                <a:t>Privacy is about Self-Determination &amp; Dignity</a:t>
              </a:r>
            </a:p>
          </p:txBody>
        </p:sp>
        <p:sp>
          <p:nvSpPr>
            <p:cNvPr id="11" name="TextBox 11"/>
            <p:cNvSpPr txBox="1"/>
            <p:nvPr/>
          </p:nvSpPr>
          <p:spPr>
            <a:xfrm>
              <a:off x="0" y="4692552"/>
              <a:ext cx="7712571" cy="487680"/>
            </a:xfrm>
            <a:prstGeom prst="rect">
              <a:avLst/>
            </a:prstGeom>
          </p:spPr>
          <p:txBody>
            <a:bodyPr lIns="0" tIns="0" rIns="0" bIns="0" rtlCol="0" anchor="t">
              <a:spAutoFit/>
            </a:bodyPr>
            <a:lstStyle/>
            <a:p>
              <a:pPr algn="l">
                <a:lnSpc>
                  <a:spcPts val="3022"/>
                </a:lnSpc>
              </a:pPr>
              <a:r>
                <a:rPr lang="en-US" sz="2325" spc="116">
                  <a:solidFill>
                    <a:srgbClr val="000000"/>
                  </a:solidFill>
                  <a:latin typeface="Sanchez"/>
                </a:rPr>
                <a:t>NOT JUST DATA</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grpSp>
        <p:nvGrpSpPr>
          <p:cNvPr id="2" name="Group 2"/>
          <p:cNvGrpSpPr/>
          <p:nvPr/>
        </p:nvGrpSpPr>
        <p:grpSpPr>
          <a:xfrm>
            <a:off x="2063315" y="3869202"/>
            <a:ext cx="2959840" cy="3808819"/>
            <a:chOff x="0" y="0"/>
            <a:chExt cx="3133810" cy="4032689"/>
          </a:xfrm>
        </p:grpSpPr>
        <p:sp>
          <p:nvSpPr>
            <p:cNvPr id="3" name="Freeform 3"/>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000000"/>
            </a:solidFill>
          </p:spPr>
        </p:sp>
      </p:grpSp>
      <p:grpSp>
        <p:nvGrpSpPr>
          <p:cNvPr id="4" name="Group 4"/>
          <p:cNvGrpSpPr/>
          <p:nvPr/>
        </p:nvGrpSpPr>
        <p:grpSpPr>
          <a:xfrm>
            <a:off x="8764102" y="3869202"/>
            <a:ext cx="2959840" cy="3808819"/>
            <a:chOff x="0" y="0"/>
            <a:chExt cx="3133810" cy="4032689"/>
          </a:xfrm>
        </p:grpSpPr>
        <p:sp>
          <p:nvSpPr>
            <p:cNvPr id="5" name="Freeform 5"/>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000000"/>
            </a:solidFill>
          </p:spPr>
        </p:sp>
      </p:grpSp>
      <p:grpSp>
        <p:nvGrpSpPr>
          <p:cNvPr id="6" name="Group 6"/>
          <p:cNvGrpSpPr/>
          <p:nvPr/>
        </p:nvGrpSpPr>
        <p:grpSpPr>
          <a:xfrm>
            <a:off x="12114496" y="3869202"/>
            <a:ext cx="2959840" cy="3808819"/>
            <a:chOff x="0" y="0"/>
            <a:chExt cx="3133810" cy="4032689"/>
          </a:xfrm>
        </p:grpSpPr>
        <p:sp>
          <p:nvSpPr>
            <p:cNvPr id="7" name="Freeform 7"/>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000000"/>
            </a:solidFill>
          </p:spPr>
        </p:sp>
      </p:grpSp>
      <p:grpSp>
        <p:nvGrpSpPr>
          <p:cNvPr id="8" name="Group 8"/>
          <p:cNvGrpSpPr/>
          <p:nvPr/>
        </p:nvGrpSpPr>
        <p:grpSpPr>
          <a:xfrm>
            <a:off x="5413709" y="3869202"/>
            <a:ext cx="2959840" cy="3808819"/>
            <a:chOff x="0" y="0"/>
            <a:chExt cx="3133810" cy="4032689"/>
          </a:xfrm>
        </p:grpSpPr>
        <p:sp>
          <p:nvSpPr>
            <p:cNvPr id="9" name="Freeform 9"/>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000000"/>
            </a:solidFill>
          </p:spPr>
        </p:sp>
      </p:grpSp>
      <p:sp>
        <p:nvSpPr>
          <p:cNvPr id="10" name="TextBox 10"/>
          <p:cNvSpPr txBox="1"/>
          <p:nvPr/>
        </p:nvSpPr>
        <p:spPr>
          <a:xfrm>
            <a:off x="1028700" y="1206942"/>
            <a:ext cx="15561980" cy="1943100"/>
          </a:xfrm>
          <a:prstGeom prst="rect">
            <a:avLst/>
          </a:prstGeom>
        </p:spPr>
        <p:txBody>
          <a:bodyPr lIns="0" tIns="0" rIns="0" bIns="0" rtlCol="0" anchor="t">
            <a:spAutoFit/>
          </a:bodyPr>
          <a:lstStyle/>
          <a:p>
            <a:pPr algn="ctr">
              <a:lnSpc>
                <a:spcPts val="7440"/>
              </a:lnSpc>
            </a:pPr>
            <a:r>
              <a:rPr lang="en-US" sz="6200" spc="-62">
                <a:solidFill>
                  <a:srgbClr val="000000"/>
                </a:solidFill>
                <a:latin typeface="Poppins 2 Bold"/>
              </a:rPr>
              <a:t>SOME PRIVACY HARMS </a:t>
            </a:r>
          </a:p>
          <a:p>
            <a:pPr marL="0" lvl="0" indent="0" algn="ctr">
              <a:lnSpc>
                <a:spcPts val="7440"/>
              </a:lnSpc>
              <a:spcBef>
                <a:spcPct val="0"/>
              </a:spcBef>
            </a:pPr>
            <a:r>
              <a:rPr lang="en-US" sz="6200" spc="-62">
                <a:solidFill>
                  <a:srgbClr val="000000"/>
                </a:solidFill>
                <a:latin typeface="Poppins 2 Bold"/>
              </a:rPr>
              <a:t>&amp; CONSEQUENCES </a:t>
            </a:r>
          </a:p>
        </p:txBody>
      </p:sp>
      <p:sp>
        <p:nvSpPr>
          <p:cNvPr id="11" name="TextBox 11"/>
          <p:cNvSpPr txBox="1"/>
          <p:nvPr/>
        </p:nvSpPr>
        <p:spPr>
          <a:xfrm>
            <a:off x="2346120" y="5968875"/>
            <a:ext cx="2371926" cy="1433930"/>
          </a:xfrm>
          <a:prstGeom prst="rect">
            <a:avLst/>
          </a:prstGeom>
        </p:spPr>
        <p:txBody>
          <a:bodyPr lIns="0" tIns="0" rIns="0" bIns="0" rtlCol="0" anchor="t">
            <a:spAutoFit/>
          </a:bodyPr>
          <a:lstStyle/>
          <a:p>
            <a:pPr marL="0" lvl="0" indent="0" algn="l">
              <a:lnSpc>
                <a:spcPts val="3747"/>
              </a:lnSpc>
              <a:spcBef>
                <a:spcPct val="0"/>
              </a:spcBef>
            </a:pPr>
            <a:r>
              <a:rPr lang="en-US" sz="2882">
                <a:solidFill>
                  <a:srgbClr val="FFFFFF"/>
                </a:solidFill>
                <a:latin typeface="Poppins 1"/>
              </a:rPr>
              <a:t>modify behaviour; lose trust</a:t>
            </a:r>
          </a:p>
        </p:txBody>
      </p:sp>
      <p:sp>
        <p:nvSpPr>
          <p:cNvPr id="12" name="TextBox 12"/>
          <p:cNvSpPr txBox="1"/>
          <p:nvPr/>
        </p:nvSpPr>
        <p:spPr>
          <a:xfrm>
            <a:off x="2346447" y="4046710"/>
            <a:ext cx="2393575" cy="1136676"/>
          </a:xfrm>
          <a:prstGeom prst="rect">
            <a:avLst/>
          </a:prstGeom>
        </p:spPr>
        <p:txBody>
          <a:bodyPr lIns="0" tIns="0" rIns="0" bIns="0" rtlCol="0" anchor="t">
            <a:spAutoFit/>
          </a:bodyPr>
          <a:lstStyle/>
          <a:p>
            <a:pPr>
              <a:lnSpc>
                <a:spcPts val="4526"/>
              </a:lnSpc>
            </a:pPr>
            <a:r>
              <a:rPr lang="en-US" sz="2882">
                <a:solidFill>
                  <a:srgbClr val="FFFFFF"/>
                </a:solidFill>
                <a:latin typeface="Poppins 1"/>
              </a:rPr>
              <a:t>surveillance</a:t>
            </a:r>
          </a:p>
          <a:p>
            <a:pPr marL="0" lvl="1" indent="0">
              <a:lnSpc>
                <a:spcPts val="4526"/>
              </a:lnSpc>
              <a:spcBef>
                <a:spcPct val="0"/>
              </a:spcBef>
            </a:pPr>
            <a:r>
              <a:rPr lang="en-US" sz="2882">
                <a:solidFill>
                  <a:srgbClr val="FFFFFF"/>
                </a:solidFill>
                <a:latin typeface="Poppins 1"/>
              </a:rPr>
              <a:t>interrogation</a:t>
            </a:r>
          </a:p>
        </p:txBody>
      </p:sp>
      <p:sp>
        <p:nvSpPr>
          <p:cNvPr id="13" name="TextBox 13"/>
          <p:cNvSpPr txBox="1"/>
          <p:nvPr/>
        </p:nvSpPr>
        <p:spPr>
          <a:xfrm>
            <a:off x="9046908" y="5968875"/>
            <a:ext cx="2371926" cy="1433930"/>
          </a:xfrm>
          <a:prstGeom prst="rect">
            <a:avLst/>
          </a:prstGeom>
        </p:spPr>
        <p:txBody>
          <a:bodyPr lIns="0" tIns="0" rIns="0" bIns="0" rtlCol="0" anchor="t">
            <a:spAutoFit/>
          </a:bodyPr>
          <a:lstStyle/>
          <a:p>
            <a:pPr marL="0" lvl="0" indent="0" algn="l">
              <a:lnSpc>
                <a:spcPts val="3747"/>
              </a:lnSpc>
              <a:spcBef>
                <a:spcPct val="0"/>
              </a:spcBef>
            </a:pPr>
            <a:r>
              <a:rPr lang="en-US" sz="2882">
                <a:solidFill>
                  <a:srgbClr val="FFFFFF"/>
                </a:solidFill>
                <a:latin typeface="Poppins 1"/>
              </a:rPr>
              <a:t>emotional "tax", burden, intimidation </a:t>
            </a:r>
          </a:p>
        </p:txBody>
      </p:sp>
      <p:sp>
        <p:nvSpPr>
          <p:cNvPr id="14" name="TextBox 14"/>
          <p:cNvSpPr txBox="1"/>
          <p:nvPr/>
        </p:nvSpPr>
        <p:spPr>
          <a:xfrm>
            <a:off x="9046908" y="4057359"/>
            <a:ext cx="1902347" cy="1136676"/>
          </a:xfrm>
          <a:prstGeom prst="rect">
            <a:avLst/>
          </a:prstGeom>
        </p:spPr>
        <p:txBody>
          <a:bodyPr lIns="0" tIns="0" rIns="0" bIns="0" rtlCol="0" anchor="t">
            <a:spAutoFit/>
          </a:bodyPr>
          <a:lstStyle/>
          <a:p>
            <a:pPr>
              <a:lnSpc>
                <a:spcPts val="4526"/>
              </a:lnSpc>
            </a:pPr>
            <a:r>
              <a:rPr lang="en-US" sz="2882">
                <a:solidFill>
                  <a:srgbClr val="FFFFFF"/>
                </a:solidFill>
                <a:latin typeface="Poppins 1"/>
              </a:rPr>
              <a:t>intrusion</a:t>
            </a:r>
          </a:p>
          <a:p>
            <a:pPr marL="0" lvl="1" indent="0">
              <a:lnSpc>
                <a:spcPts val="4526"/>
              </a:lnSpc>
              <a:spcBef>
                <a:spcPct val="0"/>
              </a:spcBef>
            </a:pPr>
            <a:r>
              <a:rPr lang="en-US" sz="2882">
                <a:solidFill>
                  <a:srgbClr val="FFFFFF"/>
                </a:solidFill>
                <a:latin typeface="Poppins 1"/>
              </a:rPr>
              <a:t>extortion</a:t>
            </a:r>
          </a:p>
        </p:txBody>
      </p:sp>
      <p:sp>
        <p:nvSpPr>
          <p:cNvPr id="15" name="TextBox 15"/>
          <p:cNvSpPr txBox="1"/>
          <p:nvPr/>
        </p:nvSpPr>
        <p:spPr>
          <a:xfrm>
            <a:off x="12397301" y="5494569"/>
            <a:ext cx="2371926" cy="1908236"/>
          </a:xfrm>
          <a:prstGeom prst="rect">
            <a:avLst/>
          </a:prstGeom>
        </p:spPr>
        <p:txBody>
          <a:bodyPr lIns="0" tIns="0" rIns="0" bIns="0" rtlCol="0" anchor="t">
            <a:spAutoFit/>
          </a:bodyPr>
          <a:lstStyle/>
          <a:p>
            <a:pPr>
              <a:lnSpc>
                <a:spcPts val="3747"/>
              </a:lnSpc>
            </a:pPr>
            <a:r>
              <a:rPr lang="en-US" sz="2882">
                <a:solidFill>
                  <a:srgbClr val="FFFFFF"/>
                </a:solidFill>
                <a:latin typeface="Poppins 1"/>
              </a:rPr>
              <a:t>reputation harm, interference</a:t>
            </a:r>
          </a:p>
          <a:p>
            <a:pPr marL="0" lvl="0" indent="0" algn="l">
              <a:lnSpc>
                <a:spcPts val="3747"/>
              </a:lnSpc>
              <a:spcBef>
                <a:spcPct val="0"/>
              </a:spcBef>
            </a:pPr>
            <a:r>
              <a:rPr lang="en-US" sz="2882">
                <a:solidFill>
                  <a:srgbClr val="FFFFFF"/>
                </a:solidFill>
                <a:latin typeface="Poppins 1"/>
              </a:rPr>
              <a:t>violence</a:t>
            </a:r>
          </a:p>
        </p:txBody>
      </p:sp>
      <p:sp>
        <p:nvSpPr>
          <p:cNvPr id="16" name="TextBox 16"/>
          <p:cNvSpPr txBox="1"/>
          <p:nvPr/>
        </p:nvSpPr>
        <p:spPr>
          <a:xfrm>
            <a:off x="12491504" y="4057359"/>
            <a:ext cx="2133399" cy="1136676"/>
          </a:xfrm>
          <a:prstGeom prst="rect">
            <a:avLst/>
          </a:prstGeom>
        </p:spPr>
        <p:txBody>
          <a:bodyPr lIns="0" tIns="0" rIns="0" bIns="0" rtlCol="0" anchor="t">
            <a:spAutoFit/>
          </a:bodyPr>
          <a:lstStyle/>
          <a:p>
            <a:pPr>
              <a:lnSpc>
                <a:spcPts val="4526"/>
              </a:lnSpc>
            </a:pPr>
            <a:r>
              <a:rPr lang="en-US" sz="2882">
                <a:solidFill>
                  <a:srgbClr val="FFFFFF"/>
                </a:solidFill>
                <a:latin typeface="Poppins 1"/>
              </a:rPr>
              <a:t>exposure</a:t>
            </a:r>
          </a:p>
          <a:p>
            <a:pPr marL="0" lvl="1" indent="0">
              <a:lnSpc>
                <a:spcPts val="4526"/>
              </a:lnSpc>
              <a:spcBef>
                <a:spcPct val="0"/>
              </a:spcBef>
            </a:pPr>
            <a:r>
              <a:rPr lang="en-US" sz="2882">
                <a:solidFill>
                  <a:srgbClr val="FFFFFF"/>
                </a:solidFill>
                <a:latin typeface="Poppins 1"/>
              </a:rPr>
              <a:t>distortion</a:t>
            </a:r>
          </a:p>
        </p:txBody>
      </p:sp>
      <p:sp>
        <p:nvSpPr>
          <p:cNvPr id="17" name="TextBox 17"/>
          <p:cNvSpPr txBox="1"/>
          <p:nvPr/>
        </p:nvSpPr>
        <p:spPr>
          <a:xfrm>
            <a:off x="5594935" y="5968875"/>
            <a:ext cx="2495154" cy="1433930"/>
          </a:xfrm>
          <a:prstGeom prst="rect">
            <a:avLst/>
          </a:prstGeom>
        </p:spPr>
        <p:txBody>
          <a:bodyPr lIns="0" tIns="0" rIns="0" bIns="0" rtlCol="0" anchor="t">
            <a:spAutoFit/>
          </a:bodyPr>
          <a:lstStyle/>
          <a:p>
            <a:pPr marL="0" lvl="0" indent="0" algn="l">
              <a:lnSpc>
                <a:spcPts val="3747"/>
              </a:lnSpc>
              <a:spcBef>
                <a:spcPct val="0"/>
              </a:spcBef>
            </a:pPr>
            <a:r>
              <a:rPr lang="en-US" sz="2882">
                <a:solidFill>
                  <a:srgbClr val="FFFFFF"/>
                </a:solidFill>
                <a:latin typeface="Poppins 1"/>
              </a:rPr>
              <a:t>undermines freedom, choice</a:t>
            </a:r>
          </a:p>
        </p:txBody>
      </p:sp>
      <p:sp>
        <p:nvSpPr>
          <p:cNvPr id="18" name="TextBox 18"/>
          <p:cNvSpPr txBox="1"/>
          <p:nvPr/>
        </p:nvSpPr>
        <p:spPr>
          <a:xfrm>
            <a:off x="5696514" y="4057359"/>
            <a:ext cx="3067589" cy="1136676"/>
          </a:xfrm>
          <a:prstGeom prst="rect">
            <a:avLst/>
          </a:prstGeom>
        </p:spPr>
        <p:txBody>
          <a:bodyPr lIns="0" tIns="0" rIns="0" bIns="0" rtlCol="0" anchor="t">
            <a:spAutoFit/>
          </a:bodyPr>
          <a:lstStyle/>
          <a:p>
            <a:pPr marL="0" lvl="1" indent="0">
              <a:lnSpc>
                <a:spcPts val="4526"/>
              </a:lnSpc>
              <a:spcBef>
                <a:spcPct val="0"/>
              </a:spcBef>
            </a:pPr>
            <a:r>
              <a:rPr lang="en-US" sz="2882">
                <a:solidFill>
                  <a:srgbClr val="FFFFFF"/>
                </a:solidFill>
                <a:latin typeface="Poppins 1"/>
              </a:rPr>
              <a:t>decisional interference</a:t>
            </a:r>
          </a:p>
        </p:txBody>
      </p:sp>
      <p:sp>
        <p:nvSpPr>
          <p:cNvPr id="19" name="TextBox 19"/>
          <p:cNvSpPr txBox="1"/>
          <p:nvPr/>
        </p:nvSpPr>
        <p:spPr>
          <a:xfrm>
            <a:off x="2178102" y="7941852"/>
            <a:ext cx="2845053" cy="1222771"/>
          </a:xfrm>
          <a:prstGeom prst="rect">
            <a:avLst/>
          </a:prstGeom>
        </p:spPr>
        <p:txBody>
          <a:bodyPr lIns="0" tIns="0" rIns="0" bIns="0" rtlCol="0" anchor="t">
            <a:spAutoFit/>
          </a:bodyPr>
          <a:lstStyle/>
          <a:p>
            <a:pPr algn="ctr">
              <a:lnSpc>
                <a:spcPts val="4911"/>
              </a:lnSpc>
              <a:spcBef>
                <a:spcPct val="0"/>
              </a:spcBef>
            </a:pPr>
            <a:r>
              <a:rPr lang="en-US" sz="2800" u="sng" dirty="0">
                <a:solidFill>
                  <a:schemeClr val="bg1"/>
                </a:solidFill>
                <a:latin typeface="Poppins 1"/>
                <a:hlinkClick r:id="rId2">
                  <a:extLst>
                    <a:ext uri="{A12FA001-AC4F-418D-AE19-62706E023703}">
                      <ahyp:hlinkClr xmlns:ahyp="http://schemas.microsoft.com/office/drawing/2018/hyperlinkcolor" val="tx"/>
                    </a:ext>
                  </a:extLst>
                </a:hlinkClick>
              </a:rPr>
              <a:t>"Delete your fertility apps!"</a:t>
            </a:r>
            <a:endParaRPr lang="en-US" sz="2800" u="sng" dirty="0">
              <a:solidFill>
                <a:schemeClr val="bg1"/>
              </a:solidFill>
              <a:latin typeface="Poppins 1"/>
            </a:endParaRPr>
          </a:p>
        </p:txBody>
      </p:sp>
      <p:sp>
        <p:nvSpPr>
          <p:cNvPr id="20" name="TextBox 20"/>
          <p:cNvSpPr txBox="1"/>
          <p:nvPr/>
        </p:nvSpPr>
        <p:spPr>
          <a:xfrm>
            <a:off x="5413709" y="7941852"/>
            <a:ext cx="2959840" cy="1207382"/>
          </a:xfrm>
          <a:prstGeom prst="rect">
            <a:avLst/>
          </a:prstGeom>
        </p:spPr>
        <p:txBody>
          <a:bodyPr lIns="0" tIns="0" rIns="0" bIns="0" rtlCol="0" anchor="t">
            <a:spAutoFit/>
          </a:bodyPr>
          <a:lstStyle/>
          <a:p>
            <a:pPr algn="ctr">
              <a:lnSpc>
                <a:spcPts val="4913"/>
              </a:lnSpc>
              <a:spcBef>
                <a:spcPct val="0"/>
              </a:spcBef>
            </a:pPr>
            <a:r>
              <a:rPr lang="en-US" sz="2800" u="sng" dirty="0">
                <a:solidFill>
                  <a:schemeClr val="bg1"/>
                </a:solidFill>
                <a:latin typeface="Poppins 1"/>
                <a:hlinkClick r:id="rId3">
                  <a:extLst>
                    <a:ext uri="{A12FA001-AC4F-418D-AE19-62706E023703}">
                      <ahyp:hlinkClr xmlns:ahyp="http://schemas.microsoft.com/office/drawing/2018/hyperlinkcolor" val="tx"/>
                    </a:ext>
                  </a:extLst>
                </a:hlinkClick>
              </a:rPr>
              <a:t>Angry protestors outside clinic</a:t>
            </a:r>
            <a:endParaRPr lang="en-US" sz="2800" u="sng" dirty="0">
              <a:solidFill>
                <a:schemeClr val="bg1"/>
              </a:solidFill>
              <a:latin typeface="Poppins 1"/>
            </a:endParaRPr>
          </a:p>
        </p:txBody>
      </p:sp>
      <p:sp>
        <p:nvSpPr>
          <p:cNvPr id="21" name="TextBox 21"/>
          <p:cNvSpPr txBox="1"/>
          <p:nvPr/>
        </p:nvSpPr>
        <p:spPr>
          <a:xfrm>
            <a:off x="8752936" y="7941903"/>
            <a:ext cx="2959869" cy="1253871"/>
          </a:xfrm>
          <a:prstGeom prst="rect">
            <a:avLst/>
          </a:prstGeom>
        </p:spPr>
        <p:txBody>
          <a:bodyPr lIns="0" tIns="0" rIns="0" bIns="0" rtlCol="0" anchor="t">
            <a:spAutoFit/>
          </a:bodyPr>
          <a:lstStyle/>
          <a:p>
            <a:pPr algn="ctr">
              <a:lnSpc>
                <a:spcPts val="4913"/>
              </a:lnSpc>
              <a:spcBef>
                <a:spcPct val="0"/>
              </a:spcBef>
            </a:pPr>
            <a:r>
              <a:rPr lang="en-US" sz="2800" u="sng" dirty="0">
                <a:solidFill>
                  <a:schemeClr val="bg1"/>
                </a:solidFill>
                <a:latin typeface="Poppins 1"/>
                <a:hlinkClick r:id="rId4">
                  <a:extLst>
                    <a:ext uri="{A12FA001-AC4F-418D-AE19-62706E023703}">
                      <ahyp:hlinkClr xmlns:ahyp="http://schemas.microsoft.com/office/drawing/2018/hyperlinkcolor" val="tx"/>
                    </a:ext>
                  </a:extLst>
                </a:hlinkClick>
              </a:rPr>
              <a:t>"Kill list" for journalists</a:t>
            </a:r>
            <a:endParaRPr lang="en-US" sz="2800" u="sng" dirty="0">
              <a:solidFill>
                <a:schemeClr val="bg1"/>
              </a:solidFill>
              <a:latin typeface="Poppins 1"/>
            </a:endParaRPr>
          </a:p>
        </p:txBody>
      </p:sp>
      <p:sp>
        <p:nvSpPr>
          <p:cNvPr id="22" name="TextBox 22"/>
          <p:cNvSpPr txBox="1"/>
          <p:nvPr/>
        </p:nvSpPr>
        <p:spPr>
          <a:xfrm>
            <a:off x="12114496" y="7941903"/>
            <a:ext cx="2959869" cy="594393"/>
          </a:xfrm>
          <a:prstGeom prst="rect">
            <a:avLst/>
          </a:prstGeom>
        </p:spPr>
        <p:txBody>
          <a:bodyPr lIns="0" tIns="0" rIns="0" bIns="0" rtlCol="0" anchor="t">
            <a:spAutoFit/>
          </a:bodyPr>
          <a:lstStyle/>
          <a:p>
            <a:pPr algn="ctr">
              <a:lnSpc>
                <a:spcPts val="4913"/>
              </a:lnSpc>
              <a:spcBef>
                <a:spcPct val="0"/>
              </a:spcBef>
            </a:pPr>
            <a:r>
              <a:rPr lang="en-US" sz="2800" u="sng" dirty="0">
                <a:solidFill>
                  <a:schemeClr val="bg1"/>
                </a:solidFill>
                <a:latin typeface="Poppins 1"/>
                <a:hlinkClick r:id="rId5">
                  <a:extLst>
                    <a:ext uri="{A12FA001-AC4F-418D-AE19-62706E023703}">
                      <ahyp:hlinkClr xmlns:ahyp="http://schemas.microsoft.com/office/drawing/2018/hyperlinkcolor" val="tx"/>
                    </a:ext>
                  </a:extLst>
                </a:hlinkClick>
              </a:rPr>
              <a:t>Birth alerts </a:t>
            </a:r>
            <a:endParaRPr lang="en-US" sz="2800" u="sng" dirty="0">
              <a:solidFill>
                <a:schemeClr val="bg1"/>
              </a:solidFill>
              <a:latin typeface="Poppins 1"/>
            </a:endParaRPr>
          </a:p>
        </p:txBody>
      </p:sp>
      <p:sp>
        <p:nvSpPr>
          <p:cNvPr id="23" name="TextBox 23"/>
          <p:cNvSpPr txBox="1"/>
          <p:nvPr/>
        </p:nvSpPr>
        <p:spPr>
          <a:xfrm>
            <a:off x="12078269" y="8623554"/>
            <a:ext cx="2959869" cy="594393"/>
          </a:xfrm>
          <a:prstGeom prst="rect">
            <a:avLst/>
          </a:prstGeom>
        </p:spPr>
        <p:txBody>
          <a:bodyPr lIns="0" tIns="0" rIns="0" bIns="0" rtlCol="0" anchor="t">
            <a:spAutoFit/>
          </a:bodyPr>
          <a:lstStyle/>
          <a:p>
            <a:pPr algn="ctr">
              <a:lnSpc>
                <a:spcPts val="4913"/>
              </a:lnSpc>
              <a:spcBef>
                <a:spcPct val="0"/>
              </a:spcBef>
            </a:pPr>
            <a:r>
              <a:rPr lang="en-US" sz="2800" u="sng" dirty="0">
                <a:solidFill>
                  <a:schemeClr val="bg1"/>
                </a:solidFill>
                <a:latin typeface="Poppins 1"/>
                <a:hlinkClick r:id="rId6">
                  <a:extLst>
                    <a:ext uri="{A12FA001-AC4F-418D-AE19-62706E023703}">
                      <ahyp:hlinkClr xmlns:ahyp="http://schemas.microsoft.com/office/drawing/2018/hyperlinkcolor" val="tx"/>
                    </a:ext>
                  </a:extLst>
                </a:hlinkClick>
              </a:rPr>
              <a:t>Doxxing</a:t>
            </a:r>
            <a:endParaRPr lang="en-US" sz="2800" u="sng" dirty="0">
              <a:solidFill>
                <a:schemeClr val="bg1"/>
              </a:solidFill>
              <a:latin typeface="Poppins 1"/>
            </a:endParaRPr>
          </a:p>
        </p:txBody>
      </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568177" y="9869838"/>
            <a:ext cx="176223" cy="176223"/>
          </a:xfrm>
          <a:prstGeom prst="rect">
            <a:avLst/>
          </a:prstGeom>
        </p:spPr>
      </p:pic>
      <p:sp>
        <p:nvSpPr>
          <p:cNvPr id="25" name="TextBox 25"/>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825225" y="1381503"/>
            <a:ext cx="11080827" cy="7389526"/>
          </a:xfrm>
          <a:prstGeom prst="rect">
            <a:avLst/>
          </a:prstGeom>
        </p:spPr>
      </p:pic>
      <p:pic>
        <p:nvPicPr>
          <p:cNvPr id="3" name="Picture 3"/>
          <p:cNvPicPr>
            <a:picLocks noChangeAspect="1"/>
          </p:cNvPicPr>
          <p:nvPr/>
        </p:nvPicPr>
        <p:blipFill>
          <a:blip r:embed="rId3"/>
          <a:srcRect/>
          <a:stretch>
            <a:fillRect/>
          </a:stretch>
        </p:blipFill>
        <p:spPr>
          <a:xfrm>
            <a:off x="530843" y="567665"/>
            <a:ext cx="5958942" cy="2979471"/>
          </a:xfrm>
          <a:prstGeom prst="rect">
            <a:avLst/>
          </a:prstGeom>
        </p:spPr>
      </p:pic>
      <p:pic>
        <p:nvPicPr>
          <p:cNvPr id="4" name="Picture 4"/>
          <p:cNvPicPr>
            <a:picLocks noChangeAspect="1"/>
          </p:cNvPicPr>
          <p:nvPr/>
        </p:nvPicPr>
        <p:blipFill>
          <a:blip r:embed="rId4"/>
          <a:srcRect/>
          <a:stretch>
            <a:fillRect/>
          </a:stretch>
        </p:blipFill>
        <p:spPr>
          <a:xfrm>
            <a:off x="12736002" y="567665"/>
            <a:ext cx="4038403" cy="2693110"/>
          </a:xfrm>
          <a:prstGeom prst="rect">
            <a:avLst/>
          </a:prstGeom>
        </p:spPr>
      </p:pic>
      <p:pic>
        <p:nvPicPr>
          <p:cNvPr id="5" name="Picture 5"/>
          <p:cNvPicPr>
            <a:picLocks noChangeAspect="1"/>
          </p:cNvPicPr>
          <p:nvPr/>
        </p:nvPicPr>
        <p:blipFill>
          <a:blip r:embed="rId5"/>
          <a:srcRect/>
          <a:stretch>
            <a:fillRect/>
          </a:stretch>
        </p:blipFill>
        <p:spPr>
          <a:xfrm>
            <a:off x="1426213" y="6764353"/>
            <a:ext cx="3740920" cy="2493947"/>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12164" y="5442591"/>
            <a:ext cx="4436995" cy="3501193"/>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936005" y="8026739"/>
            <a:ext cx="1940093" cy="1488581"/>
          </a:xfrm>
          <a:prstGeom prst="rect">
            <a:avLst/>
          </a:prstGeom>
        </p:spPr>
      </p:pic>
      <p:grpSp>
        <p:nvGrpSpPr>
          <p:cNvPr id="8" name="Group 8"/>
          <p:cNvGrpSpPr/>
          <p:nvPr/>
        </p:nvGrpSpPr>
        <p:grpSpPr>
          <a:xfrm>
            <a:off x="811607" y="1774388"/>
            <a:ext cx="4970132" cy="1701406"/>
            <a:chOff x="0" y="0"/>
            <a:chExt cx="6626842" cy="2268542"/>
          </a:xfrm>
        </p:grpSpPr>
        <p:sp>
          <p:nvSpPr>
            <p:cNvPr id="9" name="TextBox 9"/>
            <p:cNvSpPr txBox="1"/>
            <p:nvPr/>
          </p:nvSpPr>
          <p:spPr>
            <a:xfrm>
              <a:off x="0" y="-9525"/>
              <a:ext cx="6626842" cy="296593"/>
            </a:xfrm>
            <a:prstGeom prst="rect">
              <a:avLst/>
            </a:prstGeom>
          </p:spPr>
          <p:txBody>
            <a:bodyPr lIns="0" tIns="0" rIns="0" bIns="0" rtlCol="0" anchor="t">
              <a:spAutoFit/>
            </a:bodyPr>
            <a:lstStyle/>
            <a:p>
              <a:pPr algn="l">
                <a:lnSpc>
                  <a:spcPts val="1708"/>
                </a:lnSpc>
              </a:pPr>
              <a:r>
                <a:rPr lang="en-US" sz="1400" spc="168">
                  <a:solidFill>
                    <a:srgbClr val="FFFFFF"/>
                  </a:solidFill>
                  <a:latin typeface="Lora Italics"/>
                </a:rPr>
                <a:t>Informational </a:t>
              </a:r>
            </a:p>
          </p:txBody>
        </p:sp>
        <p:sp>
          <p:nvSpPr>
            <p:cNvPr id="10" name="TextBox 10"/>
            <p:cNvSpPr txBox="1"/>
            <p:nvPr/>
          </p:nvSpPr>
          <p:spPr>
            <a:xfrm>
              <a:off x="0" y="463257"/>
              <a:ext cx="6626842" cy="1805285"/>
            </a:xfrm>
            <a:prstGeom prst="rect">
              <a:avLst/>
            </a:prstGeom>
          </p:spPr>
          <p:txBody>
            <a:bodyPr lIns="0" tIns="0" rIns="0" bIns="0" rtlCol="0" anchor="t">
              <a:spAutoFit/>
            </a:bodyPr>
            <a:lstStyle/>
            <a:p>
              <a:pPr algn="l">
                <a:lnSpc>
                  <a:spcPts val="5228"/>
                </a:lnSpc>
              </a:pPr>
              <a:r>
                <a:rPr lang="en-US" sz="4668">
                  <a:solidFill>
                    <a:srgbClr val="FFFFFF"/>
                  </a:solidFill>
                  <a:latin typeface="Glacial Indifference Bold"/>
                </a:rPr>
                <a:t>SELF-DETERMINATION</a:t>
              </a:r>
            </a:p>
          </p:txBody>
        </p:sp>
      </p:grpSp>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568177" y="9869838"/>
            <a:ext cx="176223" cy="176223"/>
          </a:xfrm>
          <a:prstGeom prst="rect">
            <a:avLst/>
          </a:prstGeom>
        </p:spPr>
      </p:pic>
      <p:sp>
        <p:nvSpPr>
          <p:cNvPr id="12" name="TextBox 12"/>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57810"/>
            <a:ext cx="18287999" cy="5166655"/>
            <a:chOff x="0" y="0"/>
            <a:chExt cx="6035425" cy="1747733"/>
          </a:xfrm>
        </p:grpSpPr>
        <p:sp>
          <p:nvSpPr>
            <p:cNvPr id="3" name="Freeform 3"/>
            <p:cNvSpPr/>
            <p:nvPr/>
          </p:nvSpPr>
          <p:spPr>
            <a:xfrm>
              <a:off x="0" y="0"/>
              <a:ext cx="6035425" cy="1747733"/>
            </a:xfrm>
            <a:custGeom>
              <a:avLst/>
              <a:gdLst/>
              <a:ahLst/>
              <a:cxnLst/>
              <a:rect l="l" t="t" r="r" b="b"/>
              <a:pathLst>
                <a:path w="6186311" h="1747733">
                  <a:moveTo>
                    <a:pt x="0" y="0"/>
                  </a:moveTo>
                  <a:lnTo>
                    <a:pt x="6186311" y="0"/>
                  </a:lnTo>
                  <a:lnTo>
                    <a:pt x="6186311" y="1747733"/>
                  </a:lnTo>
                  <a:lnTo>
                    <a:pt x="0" y="1747733"/>
                  </a:lnTo>
                  <a:close/>
                </a:path>
              </a:pathLst>
            </a:custGeom>
            <a:solidFill>
              <a:srgbClr val="00C1F5"/>
            </a:solidFill>
          </p:spPr>
        </p:sp>
      </p:grpSp>
      <p:grpSp>
        <p:nvGrpSpPr>
          <p:cNvPr id="4" name="Group 4"/>
          <p:cNvGrpSpPr/>
          <p:nvPr/>
        </p:nvGrpSpPr>
        <p:grpSpPr>
          <a:xfrm rot="-10800000">
            <a:off x="5743589" y="4051305"/>
            <a:ext cx="878748" cy="877342"/>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000000">
                <a:alpha val="0"/>
              </a:srgbClr>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06493" y="0"/>
            <a:ext cx="6028724" cy="3014362"/>
          </a:xfrm>
          <a:prstGeom prst="rect">
            <a:avLst/>
          </a:prstGeom>
        </p:spPr>
      </p:pic>
      <p:pic>
        <p:nvPicPr>
          <p:cNvPr id="7" name="Picture 7"/>
          <p:cNvPicPr>
            <a:picLocks noChangeAspect="1"/>
          </p:cNvPicPr>
          <p:nvPr/>
        </p:nvPicPr>
        <p:blipFill>
          <a:blip r:embed="rId4"/>
          <a:srcRect t="29" r="1207" b="29"/>
          <a:stretch>
            <a:fillRect/>
          </a:stretch>
        </p:blipFill>
        <p:spPr>
          <a:xfrm>
            <a:off x="7263978" y="3363200"/>
            <a:ext cx="4378616" cy="3322109"/>
          </a:xfrm>
          <a:prstGeom prst="rect">
            <a:avLst/>
          </a:prstGeom>
        </p:spPr>
      </p:pic>
      <p:sp>
        <p:nvSpPr>
          <p:cNvPr id="8" name="TextBox 8"/>
          <p:cNvSpPr txBox="1"/>
          <p:nvPr/>
        </p:nvSpPr>
        <p:spPr>
          <a:xfrm>
            <a:off x="2067586" y="1362688"/>
            <a:ext cx="14152828" cy="1298575"/>
          </a:xfrm>
          <a:prstGeom prst="rect">
            <a:avLst/>
          </a:prstGeom>
        </p:spPr>
        <p:txBody>
          <a:bodyPr lIns="0" tIns="0" rIns="0" bIns="0" rtlCol="0" anchor="t">
            <a:spAutoFit/>
          </a:bodyPr>
          <a:lstStyle/>
          <a:p>
            <a:pPr algn="ctr">
              <a:lnSpc>
                <a:spcPts val="10400"/>
              </a:lnSpc>
            </a:pPr>
            <a:r>
              <a:rPr lang="en-US" sz="8000">
                <a:solidFill>
                  <a:srgbClr val="00C1F5"/>
                </a:solidFill>
                <a:latin typeface="League Spartan"/>
              </a:rPr>
              <a:t>Examples of Online Harms</a:t>
            </a:r>
          </a:p>
        </p:txBody>
      </p:sp>
      <p:sp>
        <p:nvSpPr>
          <p:cNvPr id="9" name="TextBox 9"/>
          <p:cNvSpPr txBox="1"/>
          <p:nvPr/>
        </p:nvSpPr>
        <p:spPr>
          <a:xfrm>
            <a:off x="7448217" y="6759428"/>
            <a:ext cx="3923053" cy="981710"/>
          </a:xfrm>
          <a:prstGeom prst="rect">
            <a:avLst/>
          </a:prstGeom>
        </p:spPr>
        <p:txBody>
          <a:bodyPr lIns="0" tIns="0" rIns="0" bIns="0" rtlCol="0" anchor="t">
            <a:spAutoFit/>
          </a:bodyPr>
          <a:lstStyle/>
          <a:p>
            <a:pPr algn="ctr">
              <a:lnSpc>
                <a:spcPts val="3919"/>
              </a:lnSpc>
            </a:pPr>
            <a:r>
              <a:rPr lang="en-US" sz="2800" u="sng" spc="322" dirty="0">
                <a:solidFill>
                  <a:schemeClr val="bg1"/>
                </a:solidFill>
                <a:latin typeface="Open Sauce SemiBold"/>
                <a:hlinkClick r:id="rId5">
                  <a:extLst>
                    <a:ext uri="{A12FA001-AC4F-418D-AE19-62706E023703}">
                      <ahyp:hlinkClr xmlns:ahyp="http://schemas.microsoft.com/office/drawing/2018/hyperlinkcolor" val="tx"/>
                    </a:ext>
                  </a:extLst>
                </a:hlinkClick>
              </a:rPr>
              <a:t>VICTIM'S FAMILY TERRORIZED</a:t>
            </a:r>
            <a:endParaRPr lang="en-US" sz="2800" u="sng" spc="322" dirty="0">
              <a:solidFill>
                <a:schemeClr val="bg1"/>
              </a:solidFill>
              <a:latin typeface="Open Sauce SemiBold"/>
            </a:endParaRPr>
          </a:p>
        </p:txBody>
      </p:sp>
      <p:sp>
        <p:nvSpPr>
          <p:cNvPr id="10" name="TextBox 10"/>
          <p:cNvSpPr txBox="1"/>
          <p:nvPr/>
        </p:nvSpPr>
        <p:spPr>
          <a:xfrm>
            <a:off x="1028700" y="8631555"/>
            <a:ext cx="5406075" cy="1186815"/>
          </a:xfrm>
          <a:prstGeom prst="rect">
            <a:avLst/>
          </a:prstGeom>
        </p:spPr>
        <p:txBody>
          <a:bodyPr lIns="0" tIns="0" rIns="0" bIns="0" rtlCol="0" anchor="t">
            <a:spAutoFit/>
          </a:bodyPr>
          <a:lstStyle/>
          <a:p>
            <a:pPr algn="ctr">
              <a:lnSpc>
                <a:spcPts val="3150"/>
              </a:lnSpc>
            </a:pPr>
            <a:r>
              <a:rPr lang="en-US" sz="2100" spc="21">
                <a:solidFill>
                  <a:srgbClr val="FFFFFF"/>
                </a:solidFill>
                <a:latin typeface="Open Sauce"/>
              </a:rPr>
              <a:t>Journalists quit, move, or second-guess what they write about, fear for their lives. An "emotional tax" </a:t>
            </a:r>
          </a:p>
        </p:txBody>
      </p:sp>
      <p:sp>
        <p:nvSpPr>
          <p:cNvPr id="11" name="TextBox 11"/>
          <p:cNvSpPr txBox="1"/>
          <p:nvPr/>
        </p:nvSpPr>
        <p:spPr>
          <a:xfrm>
            <a:off x="7176894" y="7831455"/>
            <a:ext cx="4465700" cy="2011128"/>
          </a:xfrm>
          <a:prstGeom prst="rect">
            <a:avLst/>
          </a:prstGeom>
        </p:spPr>
        <p:txBody>
          <a:bodyPr lIns="0" tIns="0" rIns="0" bIns="0" rtlCol="0" anchor="t">
            <a:spAutoFit/>
          </a:bodyPr>
          <a:lstStyle/>
          <a:p>
            <a:pPr algn="ctr">
              <a:lnSpc>
                <a:spcPts val="3150"/>
              </a:lnSpc>
            </a:pPr>
            <a:r>
              <a:rPr lang="en-US" sz="2100" spc="21" dirty="0">
                <a:solidFill>
                  <a:srgbClr val="FFFFFF"/>
                </a:solidFill>
                <a:latin typeface="Open Sauce"/>
              </a:rPr>
              <a:t>Reputation of Indigenous woman killed by white 17 year-old distorted w/</a:t>
            </a:r>
            <a:r>
              <a:rPr lang="en-US" sz="2100" spc="21" dirty="0" err="1">
                <a:solidFill>
                  <a:srgbClr val="FFFFFF"/>
                </a:solidFill>
                <a:latin typeface="Open Sauce"/>
              </a:rPr>
              <a:t>misinfo</a:t>
            </a:r>
            <a:r>
              <a:rPr lang="en-US" sz="2100" spc="21" dirty="0">
                <a:solidFill>
                  <a:srgbClr val="FFFFFF"/>
                </a:solidFill>
                <a:latin typeface="Open Sauce"/>
              </a:rPr>
              <a:t> by Thunder Bay FB Group. Grieving family </a:t>
            </a:r>
            <a:r>
              <a:rPr lang="en-US" sz="2100" spc="21" dirty="0" err="1">
                <a:solidFill>
                  <a:srgbClr val="FFFFFF"/>
                </a:solidFill>
                <a:latin typeface="Open Sauce"/>
              </a:rPr>
              <a:t>doxxed</a:t>
            </a:r>
            <a:r>
              <a:rPr lang="en-US" sz="2100" spc="21" dirty="0">
                <a:solidFill>
                  <a:srgbClr val="FFFFFF"/>
                </a:solidFill>
                <a:latin typeface="Open Sauce"/>
              </a:rPr>
              <a:t> &amp; harassed.</a:t>
            </a:r>
          </a:p>
        </p:txBody>
      </p:sp>
      <p:sp>
        <p:nvSpPr>
          <p:cNvPr id="12" name="TextBox 12"/>
          <p:cNvSpPr txBox="1"/>
          <p:nvPr/>
        </p:nvSpPr>
        <p:spPr>
          <a:xfrm>
            <a:off x="12135216" y="8209026"/>
            <a:ext cx="5811432" cy="1186815"/>
          </a:xfrm>
          <a:prstGeom prst="rect">
            <a:avLst/>
          </a:prstGeom>
        </p:spPr>
        <p:txBody>
          <a:bodyPr lIns="0" tIns="0" rIns="0" bIns="0" rtlCol="0" anchor="t">
            <a:spAutoFit/>
          </a:bodyPr>
          <a:lstStyle/>
          <a:p>
            <a:pPr algn="ctr">
              <a:lnSpc>
                <a:spcPts val="3150"/>
              </a:lnSpc>
            </a:pPr>
            <a:r>
              <a:rPr lang="en-US" sz="2100" spc="21" dirty="0">
                <a:solidFill>
                  <a:srgbClr val="FFFFFF"/>
                </a:solidFill>
                <a:latin typeface="Open Sauce"/>
              </a:rPr>
              <a:t>Trans activist was harassed &amp; </a:t>
            </a:r>
            <a:r>
              <a:rPr lang="en-US" sz="2100" spc="21" dirty="0" err="1">
                <a:solidFill>
                  <a:srgbClr val="FFFFFF"/>
                </a:solidFill>
                <a:latin typeface="Open Sauce"/>
              </a:rPr>
              <a:t>doxxed</a:t>
            </a:r>
            <a:r>
              <a:rPr lang="en-US" sz="2100" spc="21" dirty="0">
                <a:solidFill>
                  <a:srgbClr val="FFFFFF"/>
                </a:solidFill>
                <a:latin typeface="Open Sauce"/>
              </a:rPr>
              <a:t> by Kiwi Farms users. "Intention is to disconnect you from all sources of support."</a:t>
            </a:r>
          </a:p>
        </p:txBody>
      </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554803" y="9910633"/>
            <a:ext cx="176223" cy="176223"/>
          </a:xfrm>
          <a:prstGeom prst="rect">
            <a:avLst/>
          </a:prstGeom>
        </p:spPr>
      </p:pic>
      <p:sp>
        <p:nvSpPr>
          <p:cNvPr id="14" name="TextBox 14"/>
          <p:cNvSpPr txBox="1"/>
          <p:nvPr/>
        </p:nvSpPr>
        <p:spPr>
          <a:xfrm>
            <a:off x="14731026" y="9761220"/>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pic>
        <p:nvPicPr>
          <p:cNvPr id="18" name="Picture 17" descr="A picture containing graphical user interface&#10;&#10;Description automatically generated">
            <a:hlinkClick r:id="rId8"/>
            <a:extLst>
              <a:ext uri="{FF2B5EF4-FFF2-40B4-BE49-F238E27FC236}">
                <a16:creationId xmlns:a16="http://schemas.microsoft.com/office/drawing/2014/main" id="{960644D9-1ABD-B069-7C17-5129A09E6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0205" y="3363200"/>
            <a:ext cx="4997899" cy="4686827"/>
          </a:xfrm>
          <a:prstGeom prst="rect">
            <a:avLst/>
          </a:prstGeom>
        </p:spPr>
      </p:pic>
      <p:pic>
        <p:nvPicPr>
          <p:cNvPr id="20" name="Picture 19" descr="A picture containing text, computer, computer, screenshot&#10;&#10;Description automatically generated">
            <a:hlinkClick r:id="rId10"/>
            <a:extLst>
              <a:ext uri="{FF2B5EF4-FFF2-40B4-BE49-F238E27FC236}">
                <a16:creationId xmlns:a16="http://schemas.microsoft.com/office/drawing/2014/main" id="{35A2E38E-B144-B2AE-9158-B9034DD74065}"/>
              </a:ext>
            </a:extLst>
          </p:cNvPr>
          <p:cNvPicPr>
            <a:picLocks noChangeAspect="1"/>
          </p:cNvPicPr>
          <p:nvPr/>
        </p:nvPicPr>
        <p:blipFill rotWithShape="1">
          <a:blip r:embed="rId11">
            <a:extLst>
              <a:ext uri="{28A0092B-C50C-407E-A947-70E740481C1C}">
                <a14:useLocalDpi xmlns:a14="http://schemas.microsoft.com/office/drawing/2010/main" val="0"/>
              </a:ext>
            </a:extLst>
          </a:blip>
          <a:srcRect r="3736"/>
          <a:stretch/>
        </p:blipFill>
        <p:spPr>
          <a:xfrm>
            <a:off x="12688468" y="3364724"/>
            <a:ext cx="4779023" cy="44789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C64C"/>
        </a:solidFill>
        <a:effectLst/>
      </p:bgPr>
    </p:bg>
    <p:spTree>
      <p:nvGrpSpPr>
        <p:cNvPr id="1" name=""/>
        <p:cNvGrpSpPr/>
        <p:nvPr/>
      </p:nvGrpSpPr>
      <p:grpSpPr>
        <a:xfrm>
          <a:off x="0" y="0"/>
          <a:ext cx="0" cy="0"/>
          <a:chOff x="0" y="0"/>
          <a:chExt cx="0" cy="0"/>
        </a:xfrm>
      </p:grpSpPr>
      <p:grpSp>
        <p:nvGrpSpPr>
          <p:cNvPr id="2" name="Group 2"/>
          <p:cNvGrpSpPr/>
          <p:nvPr/>
        </p:nvGrpSpPr>
        <p:grpSpPr>
          <a:xfrm>
            <a:off x="5659052" y="4487049"/>
            <a:ext cx="12292443" cy="4020502"/>
            <a:chOff x="0" y="0"/>
            <a:chExt cx="16389924" cy="5360670"/>
          </a:xfrm>
        </p:grpSpPr>
        <p:sp>
          <p:nvSpPr>
            <p:cNvPr id="3" name="TextBox 3"/>
            <p:cNvSpPr txBox="1"/>
            <p:nvPr/>
          </p:nvSpPr>
          <p:spPr>
            <a:xfrm>
              <a:off x="0" y="-4603266"/>
              <a:ext cx="5547238" cy="509905"/>
            </a:xfrm>
            <a:prstGeom prst="rect">
              <a:avLst/>
            </a:prstGeom>
          </p:spPr>
          <p:txBody>
            <a:bodyPr lIns="0" tIns="0" rIns="0" bIns="0" rtlCol="0" anchor="t">
              <a:spAutoFit/>
            </a:bodyPr>
            <a:lstStyle/>
            <a:p>
              <a:pPr algn="r">
                <a:lnSpc>
                  <a:spcPts val="2940"/>
                </a:lnSpc>
              </a:pPr>
              <a:r>
                <a:rPr lang="en-US" sz="2100" spc="365">
                  <a:solidFill>
                    <a:srgbClr val="FFFFFF"/>
                  </a:solidFill>
                  <a:latin typeface="Kollektif Bold"/>
                </a:rPr>
                <a:t>HOW DOES ROE IMPACT </a:t>
              </a:r>
            </a:p>
          </p:txBody>
        </p:sp>
        <p:sp>
          <p:nvSpPr>
            <p:cNvPr id="4" name="TextBox 4"/>
            <p:cNvSpPr txBox="1"/>
            <p:nvPr/>
          </p:nvSpPr>
          <p:spPr>
            <a:xfrm>
              <a:off x="6758198" y="226060"/>
              <a:ext cx="9631726" cy="5134610"/>
            </a:xfrm>
            <a:prstGeom prst="rect">
              <a:avLst/>
            </a:prstGeom>
          </p:spPr>
          <p:txBody>
            <a:bodyPr lIns="0" tIns="0" rIns="0" bIns="0" rtlCol="0" anchor="t">
              <a:spAutoFit/>
            </a:bodyPr>
            <a:lstStyle/>
            <a:p>
              <a:pPr algn="l">
                <a:lnSpc>
                  <a:spcPts val="14677"/>
                </a:lnSpc>
              </a:pPr>
              <a:r>
                <a:rPr lang="en-US" sz="14250" spc="2294">
                  <a:solidFill>
                    <a:srgbClr val="FFFFFF"/>
                  </a:solidFill>
                  <a:latin typeface="League Gothic Bold"/>
                </a:rPr>
                <a:t>DIGITAL PRIVACY?</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14606" y="2048771"/>
            <a:ext cx="1648885" cy="243827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68177" y="9869838"/>
            <a:ext cx="176223" cy="176223"/>
          </a:xfrm>
          <a:prstGeom prst="rect">
            <a:avLst/>
          </a:prstGeom>
        </p:spPr>
      </p:pic>
      <p:sp>
        <p:nvSpPr>
          <p:cNvPr id="7" name="TextBox 7"/>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pic>
        <p:nvPicPr>
          <p:cNvPr id="11" name="Picture 10" descr="A group of people wearing orange vests and standing on a street&#10;&#10;Description automatically generated with medium confidence">
            <a:hlinkClick r:id="rId6"/>
            <a:extLst>
              <a:ext uri="{FF2B5EF4-FFF2-40B4-BE49-F238E27FC236}">
                <a16:creationId xmlns:a16="http://schemas.microsoft.com/office/drawing/2014/main" id="{D4A984B8-8E7F-A822-492F-1D14208ED907}"/>
              </a:ext>
            </a:extLst>
          </p:cNvPr>
          <p:cNvPicPr>
            <a:picLocks noChangeAspect="1"/>
          </p:cNvPicPr>
          <p:nvPr/>
        </p:nvPicPr>
        <p:blipFill rotWithShape="1">
          <a:blip r:embed="rId7">
            <a:extLst>
              <a:ext uri="{28A0092B-C50C-407E-A947-70E740481C1C}">
                <a14:useLocalDpi xmlns:a14="http://schemas.microsoft.com/office/drawing/2010/main" val="0"/>
              </a:ext>
            </a:extLst>
          </a:blip>
          <a:srcRect r="2631"/>
          <a:stretch/>
        </p:blipFill>
        <p:spPr>
          <a:xfrm>
            <a:off x="4024509" y="1714500"/>
            <a:ext cx="5638800" cy="63856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a:hlinkClick r:id="rId2" tooltip="https://www.npr.org/2022/07/11/1110391316/google-data-abortion-prosecutions"/>
          </p:cNvPr>
          <p:cNvPicPr>
            <a:picLocks noChangeAspect="1"/>
          </p:cNvPicPr>
          <p:nvPr/>
        </p:nvPicPr>
        <p:blipFill>
          <a:blip r:embed="rId3"/>
          <a:srcRect/>
          <a:stretch>
            <a:fillRect/>
          </a:stretch>
        </p:blipFill>
        <p:spPr>
          <a:xfrm>
            <a:off x="10250141" y="1214841"/>
            <a:ext cx="6140392" cy="7857317"/>
          </a:xfrm>
          <a:prstGeom prst="rect">
            <a:avLst/>
          </a:prstGeom>
        </p:spPr>
      </p:pic>
      <p:grpSp>
        <p:nvGrpSpPr>
          <p:cNvPr id="3" name="Group 3"/>
          <p:cNvGrpSpPr/>
          <p:nvPr/>
        </p:nvGrpSpPr>
        <p:grpSpPr>
          <a:xfrm>
            <a:off x="712645" y="733289"/>
            <a:ext cx="7515849" cy="2494397"/>
            <a:chOff x="0" y="0"/>
            <a:chExt cx="10021132" cy="3325862"/>
          </a:xfrm>
        </p:grpSpPr>
        <p:sp>
          <p:nvSpPr>
            <p:cNvPr id="4" name="TextBox 4"/>
            <p:cNvSpPr txBox="1"/>
            <p:nvPr/>
          </p:nvSpPr>
          <p:spPr>
            <a:xfrm>
              <a:off x="0" y="-9525"/>
              <a:ext cx="10021132" cy="2434639"/>
            </a:xfrm>
            <a:prstGeom prst="rect">
              <a:avLst/>
            </a:prstGeom>
          </p:spPr>
          <p:txBody>
            <a:bodyPr lIns="0" tIns="0" rIns="0" bIns="0" rtlCol="0" anchor="t">
              <a:spAutoFit/>
            </a:bodyPr>
            <a:lstStyle/>
            <a:p>
              <a:pPr>
                <a:lnSpc>
                  <a:spcPts val="7160"/>
                </a:lnSpc>
              </a:pPr>
              <a:r>
                <a:rPr lang="en-US" sz="5967" spc="1193">
                  <a:solidFill>
                    <a:srgbClr val="FFFFFF"/>
                  </a:solidFill>
                  <a:latin typeface="Glacial Indifference Bold"/>
                </a:rPr>
                <a:t>LAW ENFORCEMENT</a:t>
              </a:r>
            </a:p>
          </p:txBody>
        </p:sp>
        <p:sp>
          <p:nvSpPr>
            <p:cNvPr id="5" name="TextBox 5"/>
            <p:cNvSpPr txBox="1"/>
            <p:nvPr/>
          </p:nvSpPr>
          <p:spPr>
            <a:xfrm>
              <a:off x="390269" y="2652220"/>
              <a:ext cx="9240595" cy="673643"/>
            </a:xfrm>
            <a:prstGeom prst="rect">
              <a:avLst/>
            </a:prstGeom>
          </p:spPr>
          <p:txBody>
            <a:bodyPr lIns="0" tIns="0" rIns="0" bIns="0" rtlCol="0" anchor="t">
              <a:spAutoFit/>
            </a:bodyPr>
            <a:lstStyle/>
            <a:p>
              <a:pPr algn="ctr">
                <a:lnSpc>
                  <a:spcPts val="3978"/>
                </a:lnSpc>
              </a:pPr>
              <a:endParaRP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68177" y="9869838"/>
            <a:ext cx="176223" cy="176223"/>
          </a:xfrm>
          <a:prstGeom prst="rect">
            <a:avLst/>
          </a:prstGeom>
        </p:spPr>
      </p:pic>
      <p:sp>
        <p:nvSpPr>
          <p:cNvPr id="7" name="TextBox 7"/>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pic>
        <p:nvPicPr>
          <p:cNvPr id="14" name="Picture 13" descr="A group of people holding signs&#10;&#10;Description automatically generated with medium confidence">
            <a:hlinkClick r:id="rId6"/>
            <a:extLst>
              <a:ext uri="{FF2B5EF4-FFF2-40B4-BE49-F238E27FC236}">
                <a16:creationId xmlns:a16="http://schemas.microsoft.com/office/drawing/2014/main" id="{51AB1298-C9C5-F8F3-3C55-9CD3BD8AA4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645" y="3897672"/>
            <a:ext cx="7170941" cy="51744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grpSp>
        <p:nvGrpSpPr>
          <p:cNvPr id="2" name="Group 2"/>
          <p:cNvGrpSpPr/>
          <p:nvPr/>
        </p:nvGrpSpPr>
        <p:grpSpPr>
          <a:xfrm>
            <a:off x="642346" y="1692111"/>
            <a:ext cx="8501654" cy="2821570"/>
            <a:chOff x="0" y="0"/>
            <a:chExt cx="11335539" cy="3762094"/>
          </a:xfrm>
        </p:grpSpPr>
        <p:sp>
          <p:nvSpPr>
            <p:cNvPr id="3" name="TextBox 3"/>
            <p:cNvSpPr txBox="1"/>
            <p:nvPr/>
          </p:nvSpPr>
          <p:spPr>
            <a:xfrm>
              <a:off x="0" y="-9525"/>
              <a:ext cx="11335539" cy="2752725"/>
            </a:xfrm>
            <a:prstGeom prst="rect">
              <a:avLst/>
            </a:prstGeom>
          </p:spPr>
          <p:txBody>
            <a:bodyPr lIns="0" tIns="0" rIns="0" bIns="0" rtlCol="0" anchor="t">
              <a:spAutoFit/>
            </a:bodyPr>
            <a:lstStyle/>
            <a:p>
              <a:pPr>
                <a:lnSpc>
                  <a:spcPts val="8100"/>
                </a:lnSpc>
              </a:pPr>
              <a:r>
                <a:rPr lang="en-US" sz="6750" spc="1350">
                  <a:solidFill>
                    <a:srgbClr val="FFFFFF"/>
                  </a:solidFill>
                  <a:latin typeface="Glacial Indifference Bold"/>
                </a:rPr>
                <a:t>LAW ENFORCEMENT*</a:t>
              </a:r>
            </a:p>
          </p:txBody>
        </p:sp>
        <p:sp>
          <p:nvSpPr>
            <p:cNvPr id="4" name="TextBox 4"/>
            <p:cNvSpPr txBox="1"/>
            <p:nvPr/>
          </p:nvSpPr>
          <p:spPr>
            <a:xfrm>
              <a:off x="441458" y="2990569"/>
              <a:ext cx="10452623" cy="771525"/>
            </a:xfrm>
            <a:prstGeom prst="rect">
              <a:avLst/>
            </a:prstGeom>
          </p:spPr>
          <p:txBody>
            <a:bodyPr lIns="0" tIns="0" rIns="0" bIns="0" rtlCol="0" anchor="t">
              <a:spAutoFit/>
            </a:bodyPr>
            <a:lstStyle/>
            <a:p>
              <a:pPr algn="ctr">
                <a:lnSpc>
                  <a:spcPts val="4500"/>
                </a:lnSpc>
              </a:pPr>
              <a:r>
                <a:rPr lang="en-US" sz="3750" spc="750">
                  <a:solidFill>
                    <a:srgbClr val="000000"/>
                  </a:solidFill>
                  <a:latin typeface="Glacial Indifference"/>
                </a:rPr>
                <a:t>*no warrant required!</a:t>
              </a:r>
            </a:p>
          </p:txBody>
        </p:sp>
      </p:grpSp>
      <p:sp>
        <p:nvSpPr>
          <p:cNvPr id="5" name="TextBox 5"/>
          <p:cNvSpPr txBox="1"/>
          <p:nvPr/>
        </p:nvSpPr>
        <p:spPr>
          <a:xfrm>
            <a:off x="10046208" y="7618909"/>
            <a:ext cx="6793992" cy="2079415"/>
          </a:xfrm>
          <a:prstGeom prst="rect">
            <a:avLst/>
          </a:prstGeom>
        </p:spPr>
        <p:txBody>
          <a:bodyPr wrap="square" lIns="0" tIns="0" rIns="0" bIns="0" rtlCol="0" anchor="t">
            <a:spAutoFit/>
          </a:bodyPr>
          <a:lstStyle/>
          <a:p>
            <a:pPr algn="just">
              <a:lnSpc>
                <a:spcPts val="4071"/>
              </a:lnSpc>
              <a:spcBef>
                <a:spcPct val="0"/>
              </a:spcBef>
            </a:pPr>
            <a:r>
              <a:rPr lang="en-US" sz="2400" dirty="0">
                <a:solidFill>
                  <a:srgbClr val="000000"/>
                </a:solidFill>
                <a:latin typeface="Poppins 1"/>
              </a:rPr>
              <a:t>"...anyone with the inclination and a credit card could access granular data about abortion clinics from public sites like </a:t>
            </a:r>
            <a:r>
              <a:rPr lang="en-US" sz="2400" dirty="0" err="1">
                <a:solidFill>
                  <a:srgbClr val="000000"/>
                </a:solidFill>
                <a:latin typeface="Poppins 1"/>
              </a:rPr>
              <a:t>SafeGraph</a:t>
            </a:r>
            <a:r>
              <a:rPr lang="en-US" sz="2400" dirty="0">
                <a:solidFill>
                  <a:srgbClr val="000000"/>
                </a:solidFill>
                <a:latin typeface="Poppins 1"/>
              </a:rPr>
              <a:t> and </a:t>
            </a:r>
            <a:r>
              <a:rPr lang="en-US" sz="2400" dirty="0" err="1">
                <a:solidFill>
                  <a:srgbClr val="000000"/>
                </a:solidFill>
                <a:latin typeface="Poppins 1"/>
              </a:rPr>
              <a:t>Placer.ai</a:t>
            </a:r>
            <a:r>
              <a:rPr lang="en-US" sz="2400" dirty="0">
                <a:solidFill>
                  <a:srgbClr val="000000"/>
                </a:solidFill>
                <a:latin typeface="Poppins 1"/>
              </a:rPr>
              <a:t>." </a:t>
            </a:r>
          </a:p>
        </p:txBody>
      </p:sp>
      <p:pic>
        <p:nvPicPr>
          <p:cNvPr id="6" name="Picture 5" descr="A group of people walking&#10;&#10;Description automatically generated with low confidence">
            <a:hlinkClick r:id="rId2"/>
            <a:extLst>
              <a:ext uri="{FF2B5EF4-FFF2-40B4-BE49-F238E27FC236}">
                <a16:creationId xmlns:a16="http://schemas.microsoft.com/office/drawing/2014/main" id="{FC51E22E-EB56-DD96-8C44-7AD845668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029905"/>
            <a:ext cx="5161066" cy="4668419"/>
          </a:xfrm>
          <a:prstGeom prst="rect">
            <a:avLst/>
          </a:prstGeom>
        </p:spPr>
      </p:pic>
      <p:pic>
        <p:nvPicPr>
          <p:cNvPr id="8" name="Picture 7" descr="A picture containing text&#10;&#10;Description automatically generated">
            <a:hlinkClick r:id="rId4"/>
            <a:extLst>
              <a:ext uri="{FF2B5EF4-FFF2-40B4-BE49-F238E27FC236}">
                <a16:creationId xmlns:a16="http://schemas.microsoft.com/office/drawing/2014/main" id="{FD62B0D3-F728-CC2C-A56F-1D819A61FF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6208" y="1386277"/>
            <a:ext cx="6781800" cy="59671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grpSp>
        <p:nvGrpSpPr>
          <p:cNvPr id="2" name="Group 2"/>
          <p:cNvGrpSpPr/>
          <p:nvPr/>
        </p:nvGrpSpPr>
        <p:grpSpPr>
          <a:xfrm>
            <a:off x="1190256" y="1530389"/>
            <a:ext cx="5784428" cy="5913974"/>
            <a:chOff x="0" y="0"/>
            <a:chExt cx="7712571" cy="7885299"/>
          </a:xfrm>
        </p:grpSpPr>
        <p:sp>
          <p:nvSpPr>
            <p:cNvPr id="3" name="TextBox 3"/>
            <p:cNvSpPr txBox="1"/>
            <p:nvPr/>
          </p:nvSpPr>
          <p:spPr>
            <a:xfrm>
              <a:off x="0" y="247650"/>
              <a:ext cx="7712571" cy="6953250"/>
            </a:xfrm>
            <a:prstGeom prst="rect">
              <a:avLst/>
            </a:prstGeom>
          </p:spPr>
          <p:txBody>
            <a:bodyPr lIns="0" tIns="0" rIns="0" bIns="0" rtlCol="0" anchor="t">
              <a:spAutoFit/>
            </a:bodyPr>
            <a:lstStyle/>
            <a:p>
              <a:pPr algn="l">
                <a:lnSpc>
                  <a:spcPts val="9975"/>
                </a:lnSpc>
              </a:pPr>
              <a:r>
                <a:rPr lang="en-US" sz="10500" spc="-525">
                  <a:solidFill>
                    <a:srgbClr val="FFFFFF"/>
                  </a:solidFill>
                  <a:latin typeface="League Spartan"/>
                </a:rPr>
                <a:t>even the helpers can harm</a:t>
              </a:r>
            </a:p>
          </p:txBody>
        </p:sp>
        <p:sp>
          <p:nvSpPr>
            <p:cNvPr id="4" name="TextBox 4"/>
            <p:cNvSpPr txBox="1"/>
            <p:nvPr/>
          </p:nvSpPr>
          <p:spPr>
            <a:xfrm>
              <a:off x="0" y="7397619"/>
              <a:ext cx="7712571" cy="487680"/>
            </a:xfrm>
            <a:prstGeom prst="rect">
              <a:avLst/>
            </a:prstGeom>
          </p:spPr>
          <p:txBody>
            <a:bodyPr lIns="0" tIns="0" rIns="0" bIns="0" rtlCol="0" anchor="t">
              <a:spAutoFit/>
            </a:bodyPr>
            <a:lstStyle/>
            <a:p>
              <a:pPr algn="l">
                <a:lnSpc>
                  <a:spcPts val="3022"/>
                </a:lnSpc>
              </a:pPr>
              <a:r>
                <a:rPr lang="en-US" sz="2325" spc="116">
                  <a:solidFill>
                    <a:srgbClr val="000000"/>
                  </a:solidFill>
                  <a:latin typeface="Sanchez"/>
                </a:rPr>
                <a:t>UNINTENDED SHARING</a:t>
              </a:r>
            </a:p>
          </p:txBody>
        </p:sp>
      </p:grpSp>
      <p:sp>
        <p:nvSpPr>
          <p:cNvPr id="5" name="TextBox 5"/>
          <p:cNvSpPr txBox="1"/>
          <p:nvPr/>
        </p:nvSpPr>
        <p:spPr>
          <a:xfrm>
            <a:off x="6779290" y="7134614"/>
            <a:ext cx="4851836" cy="2108553"/>
          </a:xfrm>
          <a:prstGeom prst="rect">
            <a:avLst/>
          </a:prstGeom>
        </p:spPr>
        <p:txBody>
          <a:bodyPr lIns="0" tIns="0" rIns="0" bIns="0" rtlCol="0" anchor="t">
            <a:spAutoFit/>
          </a:bodyPr>
          <a:lstStyle/>
          <a:p>
            <a:pPr algn="ctr">
              <a:lnSpc>
                <a:spcPts val="3365"/>
              </a:lnSpc>
            </a:pPr>
            <a:r>
              <a:rPr lang="en-US" sz="2243" spc="22" dirty="0">
                <a:solidFill>
                  <a:srgbClr val="FFFFFF"/>
                </a:solidFill>
                <a:latin typeface="Open Sauce"/>
              </a:rPr>
              <a:t>Websites are built for sharing. Plugins are by nature "leaky" because they can send sensitive data across the </a:t>
            </a:r>
            <a:r>
              <a:rPr lang="en-US" sz="2243" spc="22" dirty="0" err="1">
                <a:solidFill>
                  <a:srgbClr val="FFFFFF"/>
                </a:solidFill>
                <a:latin typeface="Open Sauce"/>
              </a:rPr>
              <a:t>dataverse</a:t>
            </a:r>
            <a:r>
              <a:rPr lang="en-US" sz="2243" spc="22" dirty="0">
                <a:solidFill>
                  <a:srgbClr val="FFFFFF"/>
                </a:solidFill>
                <a:latin typeface="Open Sauce"/>
              </a:rPr>
              <a:t> with few, if any, restrictions.</a:t>
            </a:r>
          </a:p>
        </p:txBody>
      </p:sp>
      <p:sp>
        <p:nvSpPr>
          <p:cNvPr id="6" name="TextBox 6"/>
          <p:cNvSpPr txBox="1"/>
          <p:nvPr/>
        </p:nvSpPr>
        <p:spPr>
          <a:xfrm>
            <a:off x="12051749" y="4318473"/>
            <a:ext cx="5207551" cy="782116"/>
          </a:xfrm>
          <a:prstGeom prst="rect">
            <a:avLst/>
          </a:prstGeom>
        </p:spPr>
        <p:txBody>
          <a:bodyPr lIns="0" tIns="0" rIns="0" bIns="0" rtlCol="0" anchor="t">
            <a:spAutoFit/>
          </a:bodyPr>
          <a:lstStyle/>
          <a:p>
            <a:pPr>
              <a:lnSpc>
                <a:spcPts val="3091"/>
              </a:lnSpc>
              <a:spcBef>
                <a:spcPct val="0"/>
              </a:spcBef>
            </a:pPr>
            <a:r>
              <a:rPr lang="en-US" sz="2208" dirty="0">
                <a:solidFill>
                  <a:srgbClr val="FFFFFF"/>
                </a:solidFill>
                <a:latin typeface="Poppins 1"/>
              </a:rPr>
              <a:t>Review APIs, Analytics code, Pay gateways track visitors, gobble data.</a:t>
            </a:r>
          </a:p>
        </p:txBody>
      </p:sp>
      <p:sp>
        <p:nvSpPr>
          <p:cNvPr id="7" name="TextBox 7"/>
          <p:cNvSpPr txBox="1"/>
          <p:nvPr/>
        </p:nvSpPr>
        <p:spPr>
          <a:xfrm>
            <a:off x="12051749" y="8825410"/>
            <a:ext cx="4809190" cy="782116"/>
          </a:xfrm>
          <a:prstGeom prst="rect">
            <a:avLst/>
          </a:prstGeom>
        </p:spPr>
        <p:txBody>
          <a:bodyPr lIns="0" tIns="0" rIns="0" bIns="0" rtlCol="0" anchor="t">
            <a:spAutoFit/>
          </a:bodyPr>
          <a:lstStyle/>
          <a:p>
            <a:pPr>
              <a:lnSpc>
                <a:spcPts val="3091"/>
              </a:lnSpc>
              <a:spcBef>
                <a:spcPct val="0"/>
              </a:spcBef>
            </a:pPr>
            <a:r>
              <a:rPr lang="en-US" sz="2208" dirty="0">
                <a:solidFill>
                  <a:srgbClr val="FFFFFF"/>
                </a:solidFill>
                <a:latin typeface="Poppins 1"/>
              </a:rPr>
              <a:t>Clue tracks your period. So do shady data brokers &amp; their clients. </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55525" y="10018515"/>
            <a:ext cx="176223" cy="176223"/>
          </a:xfrm>
          <a:prstGeom prst="rect">
            <a:avLst/>
          </a:prstGeom>
        </p:spPr>
      </p:pic>
      <p:sp>
        <p:nvSpPr>
          <p:cNvPr id="9" name="TextBox 9"/>
          <p:cNvSpPr txBox="1"/>
          <p:nvPr/>
        </p:nvSpPr>
        <p:spPr>
          <a:xfrm>
            <a:off x="14831747" y="9869102"/>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pic>
        <p:nvPicPr>
          <p:cNvPr id="11" name="Picture 10" descr="A picture containing text, indoor, computer, person&#10;&#10;Description automatically generated">
            <a:hlinkClick r:id="rId4"/>
            <a:extLst>
              <a:ext uri="{FF2B5EF4-FFF2-40B4-BE49-F238E27FC236}">
                <a16:creationId xmlns:a16="http://schemas.microsoft.com/office/drawing/2014/main" id="{970FA63C-3171-B211-3F6E-9406CF3FC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09347" y="5533617"/>
            <a:ext cx="3873653" cy="3098923"/>
          </a:xfrm>
          <a:prstGeom prst="rect">
            <a:avLst/>
          </a:prstGeom>
        </p:spPr>
      </p:pic>
      <p:pic>
        <p:nvPicPr>
          <p:cNvPr id="13" name="Picture 12" descr="A picture containing diagram&#10;&#10;Description automatically generated">
            <a:hlinkClick r:id="rId6"/>
            <a:extLst>
              <a:ext uri="{FF2B5EF4-FFF2-40B4-BE49-F238E27FC236}">
                <a16:creationId xmlns:a16="http://schemas.microsoft.com/office/drawing/2014/main" id="{509D1160-5BD6-FA18-DF8C-BBB3C25DF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88781" y="1053321"/>
            <a:ext cx="3909616" cy="2965916"/>
          </a:xfrm>
          <a:prstGeom prst="rect">
            <a:avLst/>
          </a:prstGeom>
        </p:spPr>
      </p:pic>
      <p:pic>
        <p:nvPicPr>
          <p:cNvPr id="15" name="Picture 14" descr="Graphical user interface, text, website&#10;&#10;Description automatically generated">
            <a:hlinkClick r:id="rId8"/>
            <a:extLst>
              <a:ext uri="{FF2B5EF4-FFF2-40B4-BE49-F238E27FC236}">
                <a16:creationId xmlns:a16="http://schemas.microsoft.com/office/drawing/2014/main" id="{1C974EDE-2AE6-29D1-4086-02BA4F36CA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74683" y="3208397"/>
            <a:ext cx="4338634" cy="342009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grpSp>
        <p:nvGrpSpPr>
          <p:cNvPr id="2" name="Group 2"/>
          <p:cNvGrpSpPr/>
          <p:nvPr/>
        </p:nvGrpSpPr>
        <p:grpSpPr>
          <a:xfrm>
            <a:off x="11390574" y="3816099"/>
            <a:ext cx="5868726" cy="1327401"/>
            <a:chOff x="0" y="0"/>
            <a:chExt cx="7824968" cy="1769868"/>
          </a:xfrm>
        </p:grpSpPr>
        <p:sp>
          <p:nvSpPr>
            <p:cNvPr id="3" name="TextBox 3"/>
            <p:cNvSpPr txBox="1"/>
            <p:nvPr/>
          </p:nvSpPr>
          <p:spPr>
            <a:xfrm>
              <a:off x="0" y="0"/>
              <a:ext cx="7824968" cy="368554"/>
            </a:xfrm>
            <a:prstGeom prst="rect">
              <a:avLst/>
            </a:prstGeom>
          </p:spPr>
          <p:txBody>
            <a:bodyPr lIns="0" tIns="0" rIns="0" bIns="0" rtlCol="0" anchor="t">
              <a:spAutoFit/>
            </a:bodyPr>
            <a:lstStyle/>
            <a:p>
              <a:pPr algn="l">
                <a:lnSpc>
                  <a:spcPts val="2196"/>
                </a:lnSpc>
              </a:pPr>
              <a:r>
                <a:rPr lang="en-US" sz="1800" spc="215">
                  <a:solidFill>
                    <a:srgbClr val="000000"/>
                  </a:solidFill>
                  <a:latin typeface="Lora Italics"/>
                </a:rPr>
                <a:t>Sometimes the harm is...</a:t>
              </a:r>
            </a:p>
          </p:txBody>
        </p:sp>
        <p:sp>
          <p:nvSpPr>
            <p:cNvPr id="4" name="TextBox 4"/>
            <p:cNvSpPr txBox="1"/>
            <p:nvPr/>
          </p:nvSpPr>
          <p:spPr>
            <a:xfrm>
              <a:off x="0" y="586863"/>
              <a:ext cx="7824968" cy="1183005"/>
            </a:xfrm>
            <a:prstGeom prst="rect">
              <a:avLst/>
            </a:prstGeom>
          </p:spPr>
          <p:txBody>
            <a:bodyPr lIns="0" tIns="0" rIns="0" bIns="0" rtlCol="0" anchor="t">
              <a:spAutoFit/>
            </a:bodyPr>
            <a:lstStyle/>
            <a:p>
              <a:pPr algn="l">
                <a:lnSpc>
                  <a:spcPts val="6720"/>
                </a:lnSpc>
              </a:pPr>
              <a:r>
                <a:rPr lang="en-US" sz="6000">
                  <a:solidFill>
                    <a:srgbClr val="FFFFFF"/>
                  </a:solidFill>
                  <a:latin typeface="Glacial Indifference Bold"/>
                </a:rPr>
                <a:t>INTENTIONAL</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8177" y="9869838"/>
            <a:ext cx="176223" cy="176223"/>
          </a:xfrm>
          <a:prstGeom prst="rect">
            <a:avLst/>
          </a:prstGeom>
        </p:spPr>
      </p:pic>
      <p:sp>
        <p:nvSpPr>
          <p:cNvPr id="6" name="TextBox 6"/>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pic>
        <p:nvPicPr>
          <p:cNvPr id="8" name="Picture 7" descr="A picture containing text&#10;&#10;Description automatically generated">
            <a:hlinkClick r:id="rId4"/>
            <a:extLst>
              <a:ext uri="{FF2B5EF4-FFF2-40B4-BE49-F238E27FC236}">
                <a16:creationId xmlns:a16="http://schemas.microsoft.com/office/drawing/2014/main" id="{FED63F5E-9898-B4DC-850E-D300D1F5C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1181100"/>
            <a:ext cx="8121650" cy="76323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177925"/>
            <a:ext cx="7703375" cy="1129983"/>
          </a:xfrm>
          <a:prstGeom prst="rect">
            <a:avLst/>
          </a:prstGeom>
        </p:spPr>
        <p:txBody>
          <a:bodyPr lIns="0" tIns="0" rIns="0" bIns="0" rtlCol="0" anchor="t">
            <a:spAutoFit/>
          </a:bodyPr>
          <a:lstStyle/>
          <a:p>
            <a:pPr>
              <a:lnSpc>
                <a:spcPts val="8772"/>
              </a:lnSpc>
            </a:pPr>
            <a:r>
              <a:rPr lang="en-US" sz="7975" spc="-79">
                <a:solidFill>
                  <a:srgbClr val="FFFFFF"/>
                </a:solidFill>
                <a:latin typeface="League Spartan Bold"/>
              </a:rPr>
              <a:t>OVERVIEW</a:t>
            </a:r>
          </a:p>
        </p:txBody>
      </p:sp>
      <p:sp>
        <p:nvSpPr>
          <p:cNvPr id="3" name="TextBox 3"/>
          <p:cNvSpPr txBox="1"/>
          <p:nvPr/>
        </p:nvSpPr>
        <p:spPr>
          <a:xfrm>
            <a:off x="7638195" y="3619463"/>
            <a:ext cx="8983947" cy="697182"/>
          </a:xfrm>
          <a:prstGeom prst="rect">
            <a:avLst/>
          </a:prstGeom>
        </p:spPr>
        <p:txBody>
          <a:bodyPr lIns="0" tIns="0" rIns="0" bIns="0" rtlCol="0" anchor="t">
            <a:spAutoFit/>
          </a:bodyPr>
          <a:lstStyle/>
          <a:p>
            <a:pPr>
              <a:lnSpc>
                <a:spcPts val="5147"/>
              </a:lnSpc>
            </a:pPr>
            <a:r>
              <a:rPr lang="en-US" sz="3676" spc="639">
                <a:solidFill>
                  <a:srgbClr val="FFFFFF"/>
                </a:solidFill>
                <a:latin typeface="Kollektif Bold"/>
              </a:rPr>
              <a:t>TOPICS</a:t>
            </a:r>
          </a:p>
        </p:txBody>
      </p:sp>
      <p:sp>
        <p:nvSpPr>
          <p:cNvPr id="4" name="TextBox 4"/>
          <p:cNvSpPr txBox="1"/>
          <p:nvPr/>
        </p:nvSpPr>
        <p:spPr>
          <a:xfrm>
            <a:off x="8334872" y="7031794"/>
            <a:ext cx="8287270" cy="572643"/>
          </a:xfrm>
          <a:prstGeom prst="rect">
            <a:avLst/>
          </a:prstGeom>
        </p:spPr>
        <p:txBody>
          <a:bodyPr lIns="0" tIns="0" rIns="0" bIns="0" rtlCol="0" anchor="t">
            <a:spAutoFit/>
          </a:bodyPr>
          <a:lstStyle/>
          <a:p>
            <a:pPr>
              <a:lnSpc>
                <a:spcPts val="4896"/>
              </a:lnSpc>
            </a:pPr>
            <a:r>
              <a:rPr lang="en-US" sz="2400">
                <a:solidFill>
                  <a:srgbClr val="FFFFFF"/>
                </a:solidFill>
                <a:latin typeface="Poppins 1"/>
              </a:rPr>
              <a:t>What role do developers &amp; their clients play?</a:t>
            </a:r>
          </a:p>
        </p:txBody>
      </p:sp>
      <p:grpSp>
        <p:nvGrpSpPr>
          <p:cNvPr id="5" name="Group 5"/>
          <p:cNvGrpSpPr/>
          <p:nvPr/>
        </p:nvGrpSpPr>
        <p:grpSpPr>
          <a:xfrm>
            <a:off x="7638195" y="4695964"/>
            <a:ext cx="8983947" cy="365760"/>
            <a:chOff x="0" y="0"/>
            <a:chExt cx="11978595" cy="487680"/>
          </a:xfrm>
        </p:grpSpPr>
        <p:sp>
          <p:nvSpPr>
            <p:cNvPr id="6" name="TextBox 6"/>
            <p:cNvSpPr txBox="1"/>
            <p:nvPr/>
          </p:nvSpPr>
          <p:spPr>
            <a:xfrm>
              <a:off x="0" y="-95250"/>
              <a:ext cx="445095" cy="582930"/>
            </a:xfrm>
            <a:prstGeom prst="rect">
              <a:avLst/>
            </a:prstGeom>
          </p:spPr>
          <p:txBody>
            <a:bodyPr lIns="0" tIns="0" rIns="0" bIns="0" rtlCol="0" anchor="t">
              <a:spAutoFit/>
            </a:bodyPr>
            <a:lstStyle/>
            <a:p>
              <a:pPr>
                <a:lnSpc>
                  <a:spcPts val="3600"/>
                </a:lnSpc>
                <a:spcBef>
                  <a:spcPct val="0"/>
                </a:spcBef>
              </a:pPr>
              <a:r>
                <a:rPr lang="en-US" sz="2400">
                  <a:solidFill>
                    <a:srgbClr val="FFFFFF"/>
                  </a:solidFill>
                  <a:latin typeface="Poppins 1"/>
                </a:rPr>
                <a:t>01</a:t>
              </a:r>
            </a:p>
          </p:txBody>
        </p:sp>
        <p:sp>
          <p:nvSpPr>
            <p:cNvPr id="7" name="TextBox 7"/>
            <p:cNvSpPr txBox="1"/>
            <p:nvPr/>
          </p:nvSpPr>
          <p:spPr>
            <a:xfrm>
              <a:off x="928903" y="-95250"/>
              <a:ext cx="11049693" cy="582930"/>
            </a:xfrm>
            <a:prstGeom prst="rect">
              <a:avLst/>
            </a:prstGeom>
          </p:spPr>
          <p:txBody>
            <a:bodyPr lIns="0" tIns="0" rIns="0" bIns="0" rtlCol="0" anchor="t">
              <a:spAutoFit/>
            </a:bodyPr>
            <a:lstStyle/>
            <a:p>
              <a:pPr>
                <a:lnSpc>
                  <a:spcPts val="3600"/>
                </a:lnSpc>
                <a:spcBef>
                  <a:spcPct val="0"/>
                </a:spcBef>
              </a:pPr>
              <a:r>
                <a:rPr lang="en-US" sz="2400">
                  <a:solidFill>
                    <a:srgbClr val="FFFFFF"/>
                  </a:solidFill>
                  <a:latin typeface="Poppins 1"/>
                </a:rPr>
                <a:t>Statement of the Problem - The Fallout from Roe </a:t>
              </a:r>
            </a:p>
          </p:txBody>
        </p:sp>
      </p:grpSp>
      <p:grpSp>
        <p:nvGrpSpPr>
          <p:cNvPr id="8" name="Group 8"/>
          <p:cNvGrpSpPr/>
          <p:nvPr/>
        </p:nvGrpSpPr>
        <p:grpSpPr>
          <a:xfrm>
            <a:off x="7638195" y="5542886"/>
            <a:ext cx="8983947" cy="365760"/>
            <a:chOff x="0" y="0"/>
            <a:chExt cx="11978595" cy="487680"/>
          </a:xfrm>
        </p:grpSpPr>
        <p:sp>
          <p:nvSpPr>
            <p:cNvPr id="9" name="TextBox 9"/>
            <p:cNvSpPr txBox="1"/>
            <p:nvPr/>
          </p:nvSpPr>
          <p:spPr>
            <a:xfrm>
              <a:off x="0" y="-95250"/>
              <a:ext cx="533797" cy="582930"/>
            </a:xfrm>
            <a:prstGeom prst="rect">
              <a:avLst/>
            </a:prstGeom>
          </p:spPr>
          <p:txBody>
            <a:bodyPr lIns="0" tIns="0" rIns="0" bIns="0" rtlCol="0" anchor="t">
              <a:spAutoFit/>
            </a:bodyPr>
            <a:lstStyle/>
            <a:p>
              <a:pPr>
                <a:lnSpc>
                  <a:spcPts val="3600"/>
                </a:lnSpc>
                <a:spcBef>
                  <a:spcPct val="0"/>
                </a:spcBef>
              </a:pPr>
              <a:r>
                <a:rPr lang="en-US" sz="2400">
                  <a:solidFill>
                    <a:srgbClr val="FFFFFF"/>
                  </a:solidFill>
                  <a:latin typeface="Poppins 1"/>
                </a:rPr>
                <a:t>02</a:t>
              </a:r>
            </a:p>
          </p:txBody>
        </p:sp>
        <p:sp>
          <p:nvSpPr>
            <p:cNvPr id="10" name="TextBox 10"/>
            <p:cNvSpPr txBox="1"/>
            <p:nvPr/>
          </p:nvSpPr>
          <p:spPr>
            <a:xfrm>
              <a:off x="928903" y="-95250"/>
              <a:ext cx="11049693" cy="582930"/>
            </a:xfrm>
            <a:prstGeom prst="rect">
              <a:avLst/>
            </a:prstGeom>
          </p:spPr>
          <p:txBody>
            <a:bodyPr lIns="0" tIns="0" rIns="0" bIns="0" rtlCol="0" anchor="t">
              <a:spAutoFit/>
            </a:bodyPr>
            <a:lstStyle/>
            <a:p>
              <a:pPr>
                <a:lnSpc>
                  <a:spcPts val="3600"/>
                </a:lnSpc>
                <a:spcBef>
                  <a:spcPct val="0"/>
                </a:spcBef>
              </a:pPr>
              <a:r>
                <a:rPr lang="en-US" sz="2400">
                  <a:solidFill>
                    <a:srgbClr val="FFFFFF"/>
                  </a:solidFill>
                  <a:latin typeface="Poppins 1"/>
                </a:rPr>
                <a:t>What is Privacy?</a:t>
              </a:r>
            </a:p>
          </p:txBody>
        </p:sp>
      </p:grpSp>
      <p:grpSp>
        <p:nvGrpSpPr>
          <p:cNvPr id="11" name="Group 11"/>
          <p:cNvGrpSpPr/>
          <p:nvPr/>
        </p:nvGrpSpPr>
        <p:grpSpPr>
          <a:xfrm>
            <a:off x="7638195" y="6389809"/>
            <a:ext cx="8983947" cy="365760"/>
            <a:chOff x="0" y="0"/>
            <a:chExt cx="11978595" cy="487680"/>
          </a:xfrm>
        </p:grpSpPr>
        <p:sp>
          <p:nvSpPr>
            <p:cNvPr id="12" name="TextBox 12"/>
            <p:cNvSpPr txBox="1"/>
            <p:nvPr/>
          </p:nvSpPr>
          <p:spPr>
            <a:xfrm>
              <a:off x="0" y="-95250"/>
              <a:ext cx="536178" cy="582930"/>
            </a:xfrm>
            <a:prstGeom prst="rect">
              <a:avLst/>
            </a:prstGeom>
          </p:spPr>
          <p:txBody>
            <a:bodyPr lIns="0" tIns="0" rIns="0" bIns="0" rtlCol="0" anchor="t">
              <a:spAutoFit/>
            </a:bodyPr>
            <a:lstStyle/>
            <a:p>
              <a:pPr>
                <a:lnSpc>
                  <a:spcPts val="3600"/>
                </a:lnSpc>
                <a:spcBef>
                  <a:spcPct val="0"/>
                </a:spcBef>
              </a:pPr>
              <a:r>
                <a:rPr lang="en-US" sz="2400">
                  <a:solidFill>
                    <a:srgbClr val="FFFFFF"/>
                  </a:solidFill>
                  <a:latin typeface="Poppins 1"/>
                </a:rPr>
                <a:t>03</a:t>
              </a:r>
            </a:p>
          </p:txBody>
        </p:sp>
        <p:sp>
          <p:nvSpPr>
            <p:cNvPr id="13" name="TextBox 13"/>
            <p:cNvSpPr txBox="1"/>
            <p:nvPr/>
          </p:nvSpPr>
          <p:spPr>
            <a:xfrm>
              <a:off x="928903" y="-95250"/>
              <a:ext cx="11049693" cy="582930"/>
            </a:xfrm>
            <a:prstGeom prst="rect">
              <a:avLst/>
            </a:prstGeom>
          </p:spPr>
          <p:txBody>
            <a:bodyPr lIns="0" tIns="0" rIns="0" bIns="0" rtlCol="0" anchor="t">
              <a:spAutoFit/>
            </a:bodyPr>
            <a:lstStyle/>
            <a:p>
              <a:pPr>
                <a:lnSpc>
                  <a:spcPts val="3600"/>
                </a:lnSpc>
                <a:spcBef>
                  <a:spcPct val="0"/>
                </a:spcBef>
              </a:pPr>
              <a:r>
                <a:rPr lang="en-US" sz="2400">
                  <a:solidFill>
                    <a:srgbClr val="FFFFFF"/>
                  </a:solidFill>
                  <a:latin typeface="Poppins 1"/>
                </a:rPr>
                <a:t>What are the digital privacy risks post-Roe?</a:t>
              </a:r>
            </a:p>
          </p:txBody>
        </p:sp>
      </p:grpSp>
      <p:sp>
        <p:nvSpPr>
          <p:cNvPr id="14" name="TextBox 14"/>
          <p:cNvSpPr txBox="1"/>
          <p:nvPr/>
        </p:nvSpPr>
        <p:spPr>
          <a:xfrm>
            <a:off x="7638195" y="7141481"/>
            <a:ext cx="402729" cy="461010"/>
          </a:xfrm>
          <a:prstGeom prst="rect">
            <a:avLst/>
          </a:prstGeom>
        </p:spPr>
        <p:txBody>
          <a:bodyPr lIns="0" tIns="0" rIns="0" bIns="0" rtlCol="0" anchor="t">
            <a:spAutoFit/>
          </a:bodyPr>
          <a:lstStyle/>
          <a:p>
            <a:pPr>
              <a:lnSpc>
                <a:spcPts val="3600"/>
              </a:lnSpc>
              <a:spcBef>
                <a:spcPct val="0"/>
              </a:spcBef>
            </a:pPr>
            <a:r>
              <a:rPr lang="en-US" sz="2400">
                <a:solidFill>
                  <a:srgbClr val="FFFFFF"/>
                </a:solidFill>
                <a:latin typeface="Poppins 1"/>
              </a:rPr>
              <a:t>04</a:t>
            </a:r>
          </a:p>
        </p:txBody>
      </p:sp>
      <p:grpSp>
        <p:nvGrpSpPr>
          <p:cNvPr id="15" name="Group 15"/>
          <p:cNvGrpSpPr/>
          <p:nvPr/>
        </p:nvGrpSpPr>
        <p:grpSpPr>
          <a:xfrm>
            <a:off x="0" y="7705789"/>
            <a:ext cx="2581211" cy="2581211"/>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A9E3F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0" y="7705789"/>
            <a:ext cx="2581211" cy="2581211"/>
          </a:xfrm>
          <a:prstGeom prst="rect">
            <a:avLst/>
          </a:prstGeom>
        </p:spPr>
      </p:pic>
      <p:grpSp>
        <p:nvGrpSpPr>
          <p:cNvPr id="18" name="Group 18"/>
          <p:cNvGrpSpPr/>
          <p:nvPr/>
        </p:nvGrpSpPr>
        <p:grpSpPr>
          <a:xfrm>
            <a:off x="0" y="5143500"/>
            <a:ext cx="2581211" cy="2581211"/>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696BF"/>
            </a:solidFill>
          </p:spPr>
        </p:sp>
      </p:grpSp>
      <p:grpSp>
        <p:nvGrpSpPr>
          <p:cNvPr id="20" name="Group 20"/>
          <p:cNvGrpSpPr/>
          <p:nvPr/>
        </p:nvGrpSpPr>
        <p:grpSpPr>
          <a:xfrm>
            <a:off x="336842" y="5480342"/>
            <a:ext cx="1907526" cy="1907526"/>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22" name="Group 22"/>
          <p:cNvGrpSpPr/>
          <p:nvPr/>
        </p:nvGrpSpPr>
        <p:grpSpPr>
          <a:xfrm>
            <a:off x="823185" y="5966685"/>
            <a:ext cx="934842" cy="93484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grpSp>
        <p:nvGrpSpPr>
          <p:cNvPr id="24" name="Group 24"/>
          <p:cNvGrpSpPr/>
          <p:nvPr/>
        </p:nvGrpSpPr>
        <p:grpSpPr>
          <a:xfrm>
            <a:off x="3852895" y="9015316"/>
            <a:ext cx="1271684" cy="1271684"/>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696BF"/>
            </a:solidFill>
          </p:spPr>
        </p:sp>
      </p:grpSp>
      <p:grpSp>
        <p:nvGrpSpPr>
          <p:cNvPr id="26" name="Group 26"/>
          <p:cNvGrpSpPr/>
          <p:nvPr/>
        </p:nvGrpSpPr>
        <p:grpSpPr>
          <a:xfrm>
            <a:off x="3852895" y="7743632"/>
            <a:ext cx="1271684" cy="1271684"/>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9E3FF"/>
            </a:solidFill>
          </p:spPr>
        </p:sp>
      </p:grpSp>
      <p:grpSp>
        <p:nvGrpSpPr>
          <p:cNvPr id="28" name="Group 28"/>
          <p:cNvGrpSpPr/>
          <p:nvPr/>
        </p:nvGrpSpPr>
        <p:grpSpPr>
          <a:xfrm>
            <a:off x="2581211" y="9015316"/>
            <a:ext cx="1271684" cy="1271684"/>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1F5"/>
            </a:solidFill>
          </p:spPr>
        </p:sp>
      </p:grpSp>
      <p:grpSp>
        <p:nvGrpSpPr>
          <p:cNvPr id="30" name="Group 30"/>
          <p:cNvGrpSpPr/>
          <p:nvPr/>
        </p:nvGrpSpPr>
        <p:grpSpPr>
          <a:xfrm>
            <a:off x="2581211" y="7743632"/>
            <a:ext cx="1271684" cy="1271684"/>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C1F5"/>
            </a:solidFill>
          </p:spPr>
        </p:sp>
      </p:grpSp>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347898" y="9743421"/>
            <a:ext cx="176223" cy="176223"/>
          </a:xfrm>
          <a:prstGeom prst="rect">
            <a:avLst/>
          </a:prstGeom>
        </p:spPr>
      </p:pic>
      <p:sp>
        <p:nvSpPr>
          <p:cNvPr id="33" name="TextBox 33"/>
          <p:cNvSpPr txBox="1"/>
          <p:nvPr/>
        </p:nvSpPr>
        <p:spPr>
          <a:xfrm>
            <a:off x="14524121" y="9594008"/>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7206" y="771513"/>
            <a:ext cx="7038621" cy="1373965"/>
            <a:chOff x="0" y="0"/>
            <a:chExt cx="9384828" cy="1831953"/>
          </a:xfrm>
        </p:grpSpPr>
        <p:sp>
          <p:nvSpPr>
            <p:cNvPr id="3" name="TextBox 3"/>
            <p:cNvSpPr txBox="1"/>
            <p:nvPr/>
          </p:nvSpPr>
          <p:spPr>
            <a:xfrm>
              <a:off x="0" y="690263"/>
              <a:ext cx="9384828" cy="1141690"/>
            </a:xfrm>
            <a:prstGeom prst="rect">
              <a:avLst/>
            </a:prstGeom>
          </p:spPr>
          <p:txBody>
            <a:bodyPr lIns="0" tIns="0" rIns="0" bIns="0" rtlCol="0" anchor="t">
              <a:spAutoFit/>
            </a:bodyPr>
            <a:lstStyle/>
            <a:p>
              <a:pPr algn="ctr">
                <a:lnSpc>
                  <a:spcPts val="6430"/>
                </a:lnSpc>
              </a:pPr>
              <a:r>
                <a:rPr lang="en-US" sz="5899" spc="29">
                  <a:solidFill>
                    <a:srgbClr val="000000"/>
                  </a:solidFill>
                  <a:latin typeface="Montserrat Classic Bold"/>
                </a:rPr>
                <a:t>TARGETING ADS...</a:t>
              </a:r>
            </a:p>
          </p:txBody>
        </p:sp>
        <p:sp>
          <p:nvSpPr>
            <p:cNvPr id="4" name="TextBox 4"/>
            <p:cNvSpPr txBox="1"/>
            <p:nvPr/>
          </p:nvSpPr>
          <p:spPr>
            <a:xfrm>
              <a:off x="0" y="19050"/>
              <a:ext cx="9384828" cy="368165"/>
            </a:xfrm>
            <a:prstGeom prst="rect">
              <a:avLst/>
            </a:prstGeom>
          </p:spPr>
          <p:txBody>
            <a:bodyPr lIns="0" tIns="0" rIns="0" bIns="0" rtlCol="0" anchor="t">
              <a:spAutoFit/>
            </a:bodyPr>
            <a:lstStyle/>
            <a:p>
              <a:pPr>
                <a:lnSpc>
                  <a:spcPts val="2077"/>
                </a:lnSpc>
              </a:pPr>
              <a:r>
                <a:rPr lang="en-US" sz="1906" spc="85">
                  <a:solidFill>
                    <a:srgbClr val="000000"/>
                  </a:solidFill>
                  <a:latin typeface="Amaranth"/>
                </a:rPr>
                <a:t>WHAT'S ALL THE DATA FOR?</a:t>
              </a:r>
            </a:p>
          </p:txBody>
        </p:sp>
      </p:grpSp>
      <p:grpSp>
        <p:nvGrpSpPr>
          <p:cNvPr id="5" name="Group 5"/>
          <p:cNvGrpSpPr/>
          <p:nvPr/>
        </p:nvGrpSpPr>
        <p:grpSpPr>
          <a:xfrm>
            <a:off x="8736907" y="8095496"/>
            <a:ext cx="8327373" cy="1373965"/>
            <a:chOff x="0" y="0"/>
            <a:chExt cx="11103164" cy="1831953"/>
          </a:xfrm>
        </p:grpSpPr>
        <p:sp>
          <p:nvSpPr>
            <p:cNvPr id="6" name="TextBox 6"/>
            <p:cNvSpPr txBox="1"/>
            <p:nvPr/>
          </p:nvSpPr>
          <p:spPr>
            <a:xfrm>
              <a:off x="0" y="690263"/>
              <a:ext cx="11103164" cy="1141690"/>
            </a:xfrm>
            <a:prstGeom prst="rect">
              <a:avLst/>
            </a:prstGeom>
          </p:spPr>
          <p:txBody>
            <a:bodyPr lIns="0" tIns="0" rIns="0" bIns="0" rtlCol="0" anchor="t">
              <a:spAutoFit/>
            </a:bodyPr>
            <a:lstStyle/>
            <a:p>
              <a:pPr algn="ctr">
                <a:lnSpc>
                  <a:spcPts val="6430"/>
                </a:lnSpc>
              </a:pPr>
              <a:r>
                <a:rPr lang="en-US" sz="5899" spc="29">
                  <a:solidFill>
                    <a:srgbClr val="000000"/>
                  </a:solidFill>
                  <a:latin typeface="Montserrat Classic Bold"/>
                </a:rPr>
                <a:t>...DISINFORMATION</a:t>
              </a:r>
            </a:p>
          </p:txBody>
        </p:sp>
        <p:sp>
          <p:nvSpPr>
            <p:cNvPr id="7" name="TextBox 7"/>
            <p:cNvSpPr txBox="1"/>
            <p:nvPr/>
          </p:nvSpPr>
          <p:spPr>
            <a:xfrm>
              <a:off x="0" y="19050"/>
              <a:ext cx="11103164" cy="368165"/>
            </a:xfrm>
            <a:prstGeom prst="rect">
              <a:avLst/>
            </a:prstGeom>
          </p:spPr>
          <p:txBody>
            <a:bodyPr lIns="0" tIns="0" rIns="0" bIns="0" rtlCol="0" anchor="t">
              <a:spAutoFit/>
            </a:bodyPr>
            <a:lstStyle/>
            <a:p>
              <a:pPr>
                <a:lnSpc>
                  <a:spcPts val="2077"/>
                </a:lnSpc>
              </a:pPr>
              <a:r>
                <a:rPr lang="en-US" sz="1906" spc="85">
                  <a:solidFill>
                    <a:srgbClr val="000000"/>
                  </a:solidFill>
                  <a:latin typeface="Amaranth"/>
                </a:rPr>
                <a:t>AND</a:t>
              </a:r>
            </a:p>
          </p:txBody>
        </p:sp>
      </p:grpSp>
      <p:sp>
        <p:nvSpPr>
          <p:cNvPr id="8" name="TextBox 8"/>
          <p:cNvSpPr txBox="1"/>
          <p:nvPr/>
        </p:nvSpPr>
        <p:spPr>
          <a:xfrm>
            <a:off x="14818072" y="9837534"/>
            <a:ext cx="3469928" cy="417626"/>
          </a:xfrm>
          <a:prstGeom prst="rect">
            <a:avLst/>
          </a:prstGeom>
        </p:spPr>
        <p:txBody>
          <a:bodyPr lIns="0" tIns="0" rIns="0" bIns="0" rtlCol="0" anchor="t">
            <a:spAutoFit/>
          </a:bodyPr>
          <a:lstStyle/>
          <a:p>
            <a:pPr algn="ctr">
              <a:lnSpc>
                <a:spcPts val="3231"/>
              </a:lnSpc>
              <a:spcBef>
                <a:spcPct val="0"/>
              </a:spcBef>
            </a:pPr>
            <a:r>
              <a:rPr lang="en-US" sz="2308">
                <a:solidFill>
                  <a:srgbClr val="000000"/>
                </a:solidFill>
                <a:latin typeface="Arimo"/>
              </a:rPr>
              <a:t>(c) Abigail Dubiniecki 2022</a:t>
            </a:r>
          </a:p>
        </p:txBody>
      </p:sp>
      <p:pic>
        <p:nvPicPr>
          <p:cNvPr id="10" name="Picture 9" descr="A picture containing background pattern&#10;&#10;Description automatically generated">
            <a:hlinkClick r:id="rId2"/>
            <a:extLst>
              <a:ext uri="{FF2B5EF4-FFF2-40B4-BE49-F238E27FC236}">
                <a16:creationId xmlns:a16="http://schemas.microsoft.com/office/drawing/2014/main" id="{BAA61523-F40B-4837-250F-A230272E9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537" y="2363695"/>
            <a:ext cx="7010926" cy="551880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786158" y="8785158"/>
            <a:ext cx="1503044" cy="150063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000000">
                <a:alpha val="0"/>
              </a:srgbClr>
            </a:solidFill>
          </p:spPr>
        </p:sp>
      </p:grpSp>
      <p:grpSp>
        <p:nvGrpSpPr>
          <p:cNvPr id="4" name="Group 4"/>
          <p:cNvGrpSpPr/>
          <p:nvPr/>
        </p:nvGrpSpPr>
        <p:grpSpPr>
          <a:xfrm>
            <a:off x="9144000" y="2022922"/>
            <a:ext cx="8122180" cy="6241156"/>
            <a:chOff x="0" y="0"/>
            <a:chExt cx="10829573" cy="8321541"/>
          </a:xfrm>
        </p:grpSpPr>
        <p:sp>
          <p:nvSpPr>
            <p:cNvPr id="5" name="TextBox 5"/>
            <p:cNvSpPr txBox="1"/>
            <p:nvPr/>
          </p:nvSpPr>
          <p:spPr>
            <a:xfrm>
              <a:off x="0" y="-66675"/>
              <a:ext cx="10829573" cy="3241675"/>
            </a:xfrm>
            <a:prstGeom prst="rect">
              <a:avLst/>
            </a:prstGeom>
          </p:spPr>
          <p:txBody>
            <a:bodyPr lIns="0" tIns="0" rIns="0" bIns="0" rtlCol="0" anchor="t">
              <a:spAutoFit/>
            </a:bodyPr>
            <a:lstStyle/>
            <a:p>
              <a:pPr>
                <a:lnSpc>
                  <a:spcPts val="9750"/>
                </a:lnSpc>
              </a:pPr>
              <a:r>
                <a:rPr lang="en-US" sz="7500">
                  <a:solidFill>
                    <a:srgbClr val="111B1E"/>
                  </a:solidFill>
                  <a:latin typeface="League Spartan Italics"/>
                </a:rPr>
                <a:t>Where do they get all the data?</a:t>
              </a:r>
            </a:p>
          </p:txBody>
        </p:sp>
        <p:sp>
          <p:nvSpPr>
            <p:cNvPr id="6" name="TextBox 6"/>
            <p:cNvSpPr txBox="1"/>
            <p:nvPr/>
          </p:nvSpPr>
          <p:spPr>
            <a:xfrm>
              <a:off x="0" y="3560946"/>
              <a:ext cx="8010340" cy="4760595"/>
            </a:xfrm>
            <a:prstGeom prst="rect">
              <a:avLst/>
            </a:prstGeom>
          </p:spPr>
          <p:txBody>
            <a:bodyPr lIns="0" tIns="0" rIns="0" bIns="0" rtlCol="0" anchor="t">
              <a:spAutoFit/>
            </a:bodyPr>
            <a:lstStyle/>
            <a:p>
              <a:pPr>
                <a:lnSpc>
                  <a:spcPts val="3150"/>
                </a:lnSpc>
              </a:pPr>
              <a:r>
                <a:rPr lang="en-US" sz="2100" spc="21">
                  <a:solidFill>
                    <a:srgbClr val="111B1E"/>
                  </a:solidFill>
                  <a:latin typeface="Open Sauce"/>
                </a:rPr>
                <a:t>Your website. </a:t>
              </a:r>
            </a:p>
            <a:p>
              <a:pPr>
                <a:lnSpc>
                  <a:spcPts val="3150"/>
                </a:lnSpc>
              </a:pPr>
              <a:r>
                <a:rPr lang="en-US" sz="2100" spc="21">
                  <a:solidFill>
                    <a:srgbClr val="111B1E"/>
                  </a:solidFill>
                  <a:latin typeface="Open Sauce"/>
                </a:rPr>
                <a:t>Your app. </a:t>
              </a:r>
            </a:p>
            <a:p>
              <a:pPr>
                <a:lnSpc>
                  <a:spcPts val="3150"/>
                </a:lnSpc>
              </a:pPr>
              <a:r>
                <a:rPr lang="en-US" sz="2100" spc="21">
                  <a:solidFill>
                    <a:srgbClr val="111B1E"/>
                  </a:solidFill>
                  <a:latin typeface="Open Sauce"/>
                </a:rPr>
                <a:t>Your mailing list.</a:t>
              </a:r>
            </a:p>
            <a:p>
              <a:pPr>
                <a:lnSpc>
                  <a:spcPts val="3150"/>
                </a:lnSpc>
              </a:pPr>
              <a:r>
                <a:rPr lang="en-US" sz="2100" spc="21">
                  <a:solidFill>
                    <a:srgbClr val="111B1E"/>
                  </a:solidFill>
                  <a:latin typeface="Open Sauce"/>
                </a:rPr>
                <a:t>Your "Smart" speaker, camera, wearable....</a:t>
              </a:r>
            </a:p>
            <a:p>
              <a:pPr>
                <a:lnSpc>
                  <a:spcPts val="3150"/>
                </a:lnSpc>
              </a:pPr>
              <a:r>
                <a:rPr lang="en-US" sz="2100" spc="21">
                  <a:solidFill>
                    <a:srgbClr val="111B1E"/>
                  </a:solidFill>
                  <a:latin typeface="Open Sauce"/>
                </a:rPr>
                <a:t>Your likes.</a:t>
              </a:r>
            </a:p>
            <a:p>
              <a:pPr>
                <a:lnSpc>
                  <a:spcPts val="3150"/>
                </a:lnSpc>
              </a:pPr>
              <a:r>
                <a:rPr lang="en-US" sz="2100" spc="21">
                  <a:solidFill>
                    <a:srgbClr val="111B1E"/>
                  </a:solidFill>
                  <a:latin typeface="Open Sauce"/>
                </a:rPr>
                <a:t>Your views.</a:t>
              </a:r>
            </a:p>
            <a:p>
              <a:pPr>
                <a:lnSpc>
                  <a:spcPts val="3150"/>
                </a:lnSpc>
              </a:pPr>
              <a:r>
                <a:rPr lang="en-US" sz="2100" spc="21">
                  <a:solidFill>
                    <a:srgbClr val="111B1E"/>
                  </a:solidFill>
                  <a:latin typeface="Open Sauce"/>
                </a:rPr>
                <a:t>Your groups.</a:t>
              </a:r>
            </a:p>
            <a:p>
              <a:pPr>
                <a:lnSpc>
                  <a:spcPts val="3150"/>
                </a:lnSpc>
              </a:pPr>
              <a:r>
                <a:rPr lang="en-US" sz="2100" spc="21">
                  <a:solidFill>
                    <a:srgbClr val="111B1E"/>
                  </a:solidFill>
                  <a:latin typeface="Open Sauce"/>
                </a:rPr>
                <a:t>Your photos.</a:t>
              </a:r>
            </a:p>
            <a:p>
              <a:pPr>
                <a:lnSpc>
                  <a:spcPts val="3150"/>
                </a:lnSpc>
              </a:pPr>
              <a:r>
                <a:rPr lang="en-US" sz="2100" spc="21">
                  <a:solidFill>
                    <a:srgbClr val="111B1E"/>
                  </a:solidFill>
                  <a:latin typeface="Open Sauce"/>
                </a:rPr>
                <a:t>Your contact list.</a:t>
              </a:r>
            </a:p>
          </p:txBody>
        </p:sp>
      </p:grpSp>
      <p:pic>
        <p:nvPicPr>
          <p:cNvPr id="7" name="Picture 7"/>
          <p:cNvPicPr>
            <a:picLocks noChangeAspect="1"/>
          </p:cNvPicPr>
          <p:nvPr/>
        </p:nvPicPr>
        <p:blipFill>
          <a:blip r:embed="rId2"/>
          <a:srcRect/>
          <a:stretch>
            <a:fillRect/>
          </a:stretch>
        </p:blipFill>
        <p:spPr>
          <a:xfrm>
            <a:off x="262677" y="2339708"/>
            <a:ext cx="8618281" cy="5924369"/>
          </a:xfrm>
          <a:prstGeom prst="rect">
            <a:avLst/>
          </a:prstGeom>
        </p:spPr>
      </p:pic>
      <p:sp>
        <p:nvSpPr>
          <p:cNvPr id="8" name="TextBox 8"/>
          <p:cNvSpPr txBox="1"/>
          <p:nvPr/>
        </p:nvSpPr>
        <p:spPr>
          <a:xfrm>
            <a:off x="14727979" y="9869374"/>
            <a:ext cx="3469928" cy="417626"/>
          </a:xfrm>
          <a:prstGeom prst="rect">
            <a:avLst/>
          </a:prstGeom>
        </p:spPr>
        <p:txBody>
          <a:bodyPr lIns="0" tIns="0" rIns="0" bIns="0" rtlCol="0" anchor="t">
            <a:spAutoFit/>
          </a:bodyPr>
          <a:lstStyle/>
          <a:p>
            <a:pPr algn="ctr">
              <a:lnSpc>
                <a:spcPts val="3231"/>
              </a:lnSpc>
              <a:spcBef>
                <a:spcPct val="0"/>
              </a:spcBef>
            </a:pPr>
            <a:r>
              <a:rPr lang="en-US" sz="2308">
                <a:solidFill>
                  <a:srgbClr val="000000"/>
                </a:solidFill>
                <a:latin typeface="Arimo"/>
              </a:rPr>
              <a:t>(c) Abigail Dubiniecki 2022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658779" y="4006293"/>
            <a:ext cx="10421820" cy="5657909"/>
          </a:xfrm>
          <a:prstGeom prst="rect">
            <a:avLst/>
          </a:prstGeom>
        </p:spPr>
      </p:pic>
      <p:pic>
        <p:nvPicPr>
          <p:cNvPr id="3" name="Picture 3"/>
          <p:cNvPicPr>
            <a:picLocks noChangeAspect="1"/>
          </p:cNvPicPr>
          <p:nvPr/>
        </p:nvPicPr>
        <p:blipFill>
          <a:blip r:embed="rId3"/>
          <a:srcRect l="6650" r="21891"/>
          <a:stretch>
            <a:fillRect/>
          </a:stretch>
        </p:blipFill>
        <p:spPr>
          <a:xfrm>
            <a:off x="724399" y="3721792"/>
            <a:ext cx="5934380" cy="553650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41947">
            <a:off x="10234838" y="-296993"/>
            <a:ext cx="5303889" cy="5868757"/>
          </a:xfrm>
          <a:prstGeom prst="rect">
            <a:avLst/>
          </a:prstGeom>
        </p:spPr>
      </p:pic>
      <p:grpSp>
        <p:nvGrpSpPr>
          <p:cNvPr id="5" name="Group 5"/>
          <p:cNvGrpSpPr/>
          <p:nvPr/>
        </p:nvGrpSpPr>
        <p:grpSpPr>
          <a:xfrm>
            <a:off x="724399" y="818525"/>
            <a:ext cx="8013910" cy="1995043"/>
            <a:chOff x="0" y="0"/>
            <a:chExt cx="10685213" cy="2660057"/>
          </a:xfrm>
        </p:grpSpPr>
        <p:sp>
          <p:nvSpPr>
            <p:cNvPr id="6" name="TextBox 6"/>
            <p:cNvSpPr txBox="1"/>
            <p:nvPr/>
          </p:nvSpPr>
          <p:spPr>
            <a:xfrm>
              <a:off x="0" y="-85725"/>
              <a:ext cx="10685213" cy="1768475"/>
            </a:xfrm>
            <a:prstGeom prst="rect">
              <a:avLst/>
            </a:prstGeom>
          </p:spPr>
          <p:txBody>
            <a:bodyPr lIns="0" tIns="0" rIns="0" bIns="0" rtlCol="0" anchor="t">
              <a:spAutoFit/>
            </a:bodyPr>
            <a:lstStyle/>
            <a:p>
              <a:pPr algn="l">
                <a:lnSpc>
                  <a:spcPts val="5437"/>
                </a:lnSpc>
              </a:pPr>
              <a:r>
                <a:rPr lang="en-US" sz="3750">
                  <a:solidFill>
                    <a:srgbClr val="000000"/>
                  </a:solidFill>
                  <a:latin typeface="League Spartan"/>
                </a:rPr>
                <a:t>We leave digital traces wherever we go. </a:t>
              </a:r>
            </a:p>
          </p:txBody>
        </p:sp>
        <p:sp>
          <p:nvSpPr>
            <p:cNvPr id="7" name="TextBox 7"/>
            <p:cNvSpPr txBox="1"/>
            <p:nvPr/>
          </p:nvSpPr>
          <p:spPr>
            <a:xfrm>
              <a:off x="0" y="2162852"/>
              <a:ext cx="9749053" cy="497205"/>
            </a:xfrm>
            <a:prstGeom prst="rect">
              <a:avLst/>
            </a:prstGeom>
          </p:spPr>
          <p:txBody>
            <a:bodyPr lIns="0" tIns="0" rIns="0" bIns="0" rtlCol="0" anchor="t">
              <a:spAutoFit/>
            </a:bodyPr>
            <a:lstStyle/>
            <a:p>
              <a:pPr algn="l">
                <a:lnSpc>
                  <a:spcPts val="3341"/>
                </a:lnSpc>
              </a:pPr>
              <a:r>
                <a:rPr lang="en-US" sz="2025">
                  <a:solidFill>
                    <a:srgbClr val="000000"/>
                  </a:solidFill>
                  <a:latin typeface="Libre Baskerville"/>
                </a:rPr>
                <a:t>A digital cookie crumb trail....</a:t>
              </a:r>
            </a:p>
          </p:txBody>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568177" y="9869838"/>
            <a:ext cx="176223" cy="176223"/>
          </a:xfrm>
          <a:prstGeom prst="rect">
            <a:avLst/>
          </a:prstGeom>
        </p:spPr>
      </p:pic>
      <p:sp>
        <p:nvSpPr>
          <p:cNvPr id="9" name="TextBox 9"/>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707818" y="1491287"/>
            <a:ext cx="9329832" cy="6433316"/>
          </a:xfrm>
          <a:prstGeom prst="rect">
            <a:avLst/>
          </a:prstGeom>
        </p:spPr>
      </p:pic>
      <p:sp>
        <p:nvSpPr>
          <p:cNvPr id="3" name="TextBox 3"/>
          <p:cNvSpPr txBox="1"/>
          <p:nvPr/>
        </p:nvSpPr>
        <p:spPr>
          <a:xfrm>
            <a:off x="1568614" y="6690708"/>
            <a:ext cx="5654589" cy="1526290"/>
          </a:xfrm>
          <a:prstGeom prst="rect">
            <a:avLst/>
          </a:prstGeom>
        </p:spPr>
        <p:txBody>
          <a:bodyPr lIns="0" tIns="0" rIns="0" bIns="0" rtlCol="0" anchor="t">
            <a:spAutoFit/>
          </a:bodyPr>
          <a:lstStyle/>
          <a:p>
            <a:pPr algn="ctr">
              <a:lnSpc>
                <a:spcPts val="10662"/>
              </a:lnSpc>
            </a:pPr>
            <a:r>
              <a:rPr lang="en-US" sz="13327">
                <a:solidFill>
                  <a:srgbClr val="94DD26"/>
                </a:solidFill>
                <a:latin typeface="Bangers Bold"/>
              </a:rPr>
              <a:t>Breaches</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568177" y="9869838"/>
            <a:ext cx="176223" cy="176223"/>
          </a:xfrm>
          <a:prstGeom prst="rect">
            <a:avLst/>
          </a:prstGeom>
        </p:spPr>
      </p:pic>
      <p:sp>
        <p:nvSpPr>
          <p:cNvPr id="5" name="TextBox 5"/>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grpSp>
        <p:nvGrpSpPr>
          <p:cNvPr id="2" name="Group 2"/>
          <p:cNvGrpSpPr/>
          <p:nvPr/>
        </p:nvGrpSpPr>
        <p:grpSpPr>
          <a:xfrm>
            <a:off x="11927292" y="1593517"/>
            <a:ext cx="5868726" cy="1327401"/>
            <a:chOff x="0" y="0"/>
            <a:chExt cx="7824968" cy="1769868"/>
          </a:xfrm>
        </p:grpSpPr>
        <p:sp>
          <p:nvSpPr>
            <p:cNvPr id="3" name="TextBox 3"/>
            <p:cNvSpPr txBox="1"/>
            <p:nvPr/>
          </p:nvSpPr>
          <p:spPr>
            <a:xfrm>
              <a:off x="0" y="0"/>
              <a:ext cx="7824968" cy="368554"/>
            </a:xfrm>
            <a:prstGeom prst="rect">
              <a:avLst/>
            </a:prstGeom>
          </p:spPr>
          <p:txBody>
            <a:bodyPr lIns="0" tIns="0" rIns="0" bIns="0" rtlCol="0" anchor="t">
              <a:spAutoFit/>
            </a:bodyPr>
            <a:lstStyle/>
            <a:p>
              <a:pPr algn="l">
                <a:lnSpc>
                  <a:spcPts val="2196"/>
                </a:lnSpc>
              </a:pPr>
              <a:r>
                <a:rPr lang="en-US" sz="1800" spc="215">
                  <a:solidFill>
                    <a:srgbClr val="FFFFFF"/>
                  </a:solidFill>
                  <a:latin typeface="Lora Italics"/>
                </a:rPr>
                <a:t>Your phone is a</a:t>
              </a:r>
            </a:p>
          </p:txBody>
        </p:sp>
        <p:sp>
          <p:nvSpPr>
            <p:cNvPr id="4" name="TextBox 4"/>
            <p:cNvSpPr txBox="1"/>
            <p:nvPr/>
          </p:nvSpPr>
          <p:spPr>
            <a:xfrm>
              <a:off x="0" y="586863"/>
              <a:ext cx="7824968" cy="1183005"/>
            </a:xfrm>
            <a:prstGeom prst="rect">
              <a:avLst/>
            </a:prstGeom>
          </p:spPr>
          <p:txBody>
            <a:bodyPr lIns="0" tIns="0" rIns="0" bIns="0" rtlCol="0" anchor="t">
              <a:spAutoFit/>
            </a:bodyPr>
            <a:lstStyle/>
            <a:p>
              <a:pPr algn="l">
                <a:lnSpc>
                  <a:spcPts val="6720"/>
                </a:lnSpc>
              </a:pPr>
              <a:r>
                <a:rPr lang="en-US" sz="6000">
                  <a:solidFill>
                    <a:srgbClr val="FFFFFF"/>
                  </a:solidFill>
                  <a:latin typeface="Glacial Indifference Bold"/>
                </a:rPr>
                <a:t>SNITCH</a:t>
              </a:r>
            </a:p>
          </p:txBody>
        </p:sp>
      </p:grpSp>
      <p:sp>
        <p:nvSpPr>
          <p:cNvPr id="5" name="TextBox 5"/>
          <p:cNvSpPr txBox="1"/>
          <p:nvPr/>
        </p:nvSpPr>
        <p:spPr>
          <a:xfrm>
            <a:off x="11969396" y="4724076"/>
            <a:ext cx="5826621" cy="3908223"/>
          </a:xfrm>
          <a:prstGeom prst="rect">
            <a:avLst/>
          </a:prstGeom>
        </p:spPr>
        <p:txBody>
          <a:bodyPr lIns="0" tIns="0" rIns="0" bIns="0" rtlCol="0" anchor="t">
            <a:spAutoFit/>
          </a:bodyPr>
          <a:lstStyle/>
          <a:p>
            <a:pPr algn="just">
              <a:lnSpc>
                <a:spcPts val="7711"/>
              </a:lnSpc>
            </a:pPr>
            <a:r>
              <a:rPr lang="en-US" sz="5507">
                <a:solidFill>
                  <a:srgbClr val="FFFFFF"/>
                </a:solidFill>
                <a:latin typeface="Poppins 1"/>
              </a:rPr>
              <a:t>What about your</a:t>
            </a:r>
          </a:p>
          <a:p>
            <a:pPr marL="1189166" lvl="1" indent="-594583" algn="just">
              <a:lnSpc>
                <a:spcPts val="7711"/>
              </a:lnSpc>
              <a:buFont typeface="Arial"/>
              <a:buChar char="•"/>
            </a:pPr>
            <a:r>
              <a:rPr lang="en-US" sz="5507">
                <a:solidFill>
                  <a:srgbClr val="FFFFFF"/>
                </a:solidFill>
                <a:latin typeface="Poppins 1"/>
              </a:rPr>
              <a:t>Roomba</a:t>
            </a:r>
          </a:p>
          <a:p>
            <a:pPr marL="1189166" lvl="1" indent="-594583" algn="just">
              <a:lnSpc>
                <a:spcPts val="7711"/>
              </a:lnSpc>
              <a:buFont typeface="Arial"/>
              <a:buChar char="•"/>
            </a:pPr>
            <a:r>
              <a:rPr lang="en-US" sz="5507">
                <a:solidFill>
                  <a:srgbClr val="FFFFFF"/>
                </a:solidFill>
                <a:latin typeface="Poppins 1"/>
              </a:rPr>
              <a:t>Smart TV</a:t>
            </a:r>
          </a:p>
          <a:p>
            <a:pPr marL="1189166" lvl="1" indent="-594583" algn="just">
              <a:lnSpc>
                <a:spcPts val="7711"/>
              </a:lnSpc>
              <a:buFont typeface="Arial"/>
              <a:buChar char="•"/>
            </a:pPr>
            <a:r>
              <a:rPr lang="en-US" sz="5507">
                <a:solidFill>
                  <a:srgbClr val="FFFFFF"/>
                </a:solidFill>
                <a:latin typeface="Poppins 1"/>
              </a:rPr>
              <a:t>Fitbit?</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8177" y="9869838"/>
            <a:ext cx="176223" cy="176223"/>
          </a:xfrm>
          <a:prstGeom prst="rect">
            <a:avLst/>
          </a:prstGeom>
        </p:spPr>
      </p:pic>
      <p:sp>
        <p:nvSpPr>
          <p:cNvPr id="7" name="TextBox 7"/>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pic>
        <p:nvPicPr>
          <p:cNvPr id="11" name="Picture 10" descr="A picture containing diagram&#10;&#10;Description automatically generated">
            <a:hlinkClick r:id="rId4"/>
            <a:extLst>
              <a:ext uri="{FF2B5EF4-FFF2-40B4-BE49-F238E27FC236}">
                <a16:creationId xmlns:a16="http://schemas.microsoft.com/office/drawing/2014/main" id="{652713C5-2BBC-9B48-260A-DDFE6EB637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118" y="1593517"/>
            <a:ext cx="9279355" cy="703878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999"/>
          </a:blip>
          <a:srcRect t="10494" b="5130"/>
          <a:stretch>
            <a:fillRect/>
          </a:stretch>
        </p:blipFill>
        <p:spPr>
          <a:xfrm>
            <a:off x="0" y="0"/>
            <a:ext cx="18288000" cy="10287000"/>
          </a:xfrm>
          <a:prstGeom prst="rect">
            <a:avLst/>
          </a:prstGeom>
        </p:spPr>
      </p:pic>
      <p:sp>
        <p:nvSpPr>
          <p:cNvPr id="3" name="TextBox 3"/>
          <p:cNvSpPr txBox="1"/>
          <p:nvPr/>
        </p:nvSpPr>
        <p:spPr>
          <a:xfrm>
            <a:off x="814387" y="679926"/>
            <a:ext cx="16444912" cy="365792"/>
          </a:xfrm>
          <a:prstGeom prst="rect">
            <a:avLst/>
          </a:prstGeom>
        </p:spPr>
        <p:txBody>
          <a:bodyPr lIns="0" tIns="0" rIns="0" bIns="0" rtlCol="0" anchor="t">
            <a:spAutoFit/>
          </a:bodyPr>
          <a:lstStyle/>
          <a:p>
            <a:pPr algn="ctr">
              <a:lnSpc>
                <a:spcPts val="2511"/>
              </a:lnSpc>
            </a:pPr>
            <a:r>
              <a:rPr lang="en-US" sz="2025" spc="360">
                <a:solidFill>
                  <a:srgbClr val="000000"/>
                </a:solidFill>
                <a:latin typeface="Kollektif Bold Italics"/>
              </a:rPr>
              <a:t>SHOSHANA ZUBOFF</a:t>
            </a:r>
          </a:p>
        </p:txBody>
      </p:sp>
      <p:sp>
        <p:nvSpPr>
          <p:cNvPr id="4" name="TextBox 4"/>
          <p:cNvSpPr txBox="1"/>
          <p:nvPr/>
        </p:nvSpPr>
        <p:spPr>
          <a:xfrm>
            <a:off x="814387" y="1295400"/>
            <a:ext cx="16444912" cy="1164431"/>
          </a:xfrm>
          <a:prstGeom prst="rect">
            <a:avLst/>
          </a:prstGeom>
        </p:spPr>
        <p:txBody>
          <a:bodyPr lIns="0" tIns="0" rIns="0" bIns="0" rtlCol="0" anchor="t">
            <a:spAutoFit/>
          </a:bodyPr>
          <a:lstStyle/>
          <a:p>
            <a:pPr algn="ctr">
              <a:lnSpc>
                <a:spcPts val="7500"/>
              </a:lnSpc>
            </a:pPr>
            <a:r>
              <a:rPr lang="en-US" sz="9375" spc="93">
                <a:solidFill>
                  <a:srgbClr val="000000"/>
                </a:solidFill>
                <a:latin typeface="Bodoni FLF Italics"/>
              </a:rPr>
              <a:t>sur-veil-lance cap-i-tal-ism, n.</a:t>
            </a:r>
          </a:p>
        </p:txBody>
      </p:sp>
      <p:sp>
        <p:nvSpPr>
          <p:cNvPr id="5" name="TextBox 5"/>
          <p:cNvSpPr txBox="1"/>
          <p:nvPr/>
        </p:nvSpPr>
        <p:spPr>
          <a:xfrm>
            <a:off x="1028700" y="2954564"/>
            <a:ext cx="16602145" cy="5044622"/>
          </a:xfrm>
          <a:prstGeom prst="rect">
            <a:avLst/>
          </a:prstGeom>
        </p:spPr>
        <p:txBody>
          <a:bodyPr lIns="0" tIns="0" rIns="0" bIns="0" rtlCol="0" anchor="t">
            <a:spAutoFit/>
          </a:bodyPr>
          <a:lstStyle/>
          <a:p>
            <a:pPr algn="ctr">
              <a:lnSpc>
                <a:spcPts val="2629"/>
              </a:lnSpc>
            </a:pPr>
            <a:r>
              <a:rPr lang="en-US" sz="2120" spc="377">
                <a:solidFill>
                  <a:srgbClr val="00C1F5"/>
                </a:solidFill>
                <a:latin typeface="Kollektif Bold Italics"/>
              </a:rPr>
              <a:t>A NEW ECONOMIC ORDER THAT CLAIMS HUMAN EXPERIENCE AS FREE RAW MATERIAL FOR HIDDEN COMMERCIAL PRACTICES OF EXTRACTION, PREDICTION, AND SALES;</a:t>
            </a:r>
            <a:r>
              <a:rPr lang="en-US" sz="2120" spc="377">
                <a:solidFill>
                  <a:srgbClr val="000000"/>
                </a:solidFill>
                <a:latin typeface="Kollektif Bold Italics"/>
              </a:rPr>
              <a:t> </a:t>
            </a:r>
            <a:r>
              <a:rPr lang="en-US" sz="2120" spc="377">
                <a:solidFill>
                  <a:srgbClr val="000000"/>
                </a:solidFill>
                <a:latin typeface="Kollektif Italics"/>
              </a:rPr>
              <a:t>2. A </a:t>
            </a:r>
            <a:r>
              <a:rPr lang="en-US" sz="2120" spc="377">
                <a:solidFill>
                  <a:srgbClr val="00C1F5"/>
                </a:solidFill>
                <a:latin typeface="Kollektif Italics"/>
              </a:rPr>
              <a:t>PARASITIC</a:t>
            </a:r>
            <a:r>
              <a:rPr lang="en-US" sz="2120" spc="377">
                <a:solidFill>
                  <a:srgbClr val="000000"/>
                </a:solidFill>
                <a:latin typeface="Kollektif Italics"/>
              </a:rPr>
              <a:t> ECONOMIC LOGIC IN WHICH THE PRODUCTION OF GOODS AND SERVICES IS SUBORDINATED TO A NEW GLOBAL ARCHITECTURE OF </a:t>
            </a:r>
            <a:r>
              <a:rPr lang="en-US" sz="2120" spc="377">
                <a:solidFill>
                  <a:srgbClr val="00C1F5"/>
                </a:solidFill>
                <a:latin typeface="Kollektif Italics"/>
              </a:rPr>
              <a:t>BEHAVIOURAL MODIFICATION</a:t>
            </a:r>
            <a:r>
              <a:rPr lang="en-US" sz="2120" spc="377">
                <a:solidFill>
                  <a:srgbClr val="000000"/>
                </a:solidFill>
                <a:latin typeface="Kollektif Italics"/>
              </a:rPr>
              <a:t>; 3. A ROGUE MUTATION OF CAPITALISM MARKED BY CONCENTRATIONS OF WEALTH, KNOWLEDGE, AND POWER UNPRECEDENTED IN HUMAN HISTORY; 4. THE FOUNDATIONAL FRAMEWORK OF A SURVEILLANCE ECONOMY; 5. AS SIGNIFICANT A THREAT TO HUMAN NATURE IN THE TWENTY-FIRST CENTURY AS INDUSTRIAL CAPITALISM WAS TO THE NATURE IN THE TWENTY-FIRST CENTURY AS INDUSTRIAL CAPITALISM WAS TO THE NATURAL WORLD IN THE NINETEENTH AND TWENTIETH; 6. THE ORIGIN OF A NEW INSTRUMENTARIAN POWER THAT ASSERTS DOMINANCE OVER SOCIETY AND PRESENTS STARTLING CHALLENGES TO MARKET DEMOCRACY; 7 A MOVEMENT THAT AIMS TO IMPOSE A NEW COLLECTIVE ORDER BASED ON TOTAL CERTAINTY; </a:t>
            </a:r>
          </a:p>
          <a:p>
            <a:pPr algn="ctr">
              <a:lnSpc>
                <a:spcPts val="2629"/>
              </a:lnSpc>
            </a:pPr>
            <a:endParaRPr lang="en-US" sz="2120" spc="377">
              <a:solidFill>
                <a:srgbClr val="000000"/>
              </a:solidFill>
              <a:latin typeface="Kollektif Italics"/>
            </a:endParaRPr>
          </a:p>
          <a:p>
            <a:pPr algn="ctr">
              <a:lnSpc>
                <a:spcPts val="2629"/>
              </a:lnSpc>
            </a:pPr>
            <a:r>
              <a:rPr lang="en-US" sz="2120" spc="377">
                <a:solidFill>
                  <a:srgbClr val="00C1F5"/>
                </a:solidFill>
                <a:latin typeface="Kollektif Bold Italics"/>
              </a:rPr>
              <a:t>8. AN EXPROPRIATION OF CRITICAL HUMAN RIGHTS THAT IS BEST UNDERSTOOD AS A COUP FROM ABOVE: AN OVERTHROW OF THE PEOPLE'S SOVEREIGNTY.</a:t>
            </a:r>
            <a:r>
              <a:rPr lang="en-US" sz="2120" spc="377">
                <a:solidFill>
                  <a:srgbClr val="000000"/>
                </a:solidFill>
                <a:latin typeface="Kollektif Bold Italics"/>
              </a:rPr>
              <a:t> </a:t>
            </a:r>
          </a:p>
        </p:txBody>
      </p:sp>
      <p:sp>
        <p:nvSpPr>
          <p:cNvPr id="6" name="TextBox 6"/>
          <p:cNvSpPr txBox="1"/>
          <p:nvPr/>
        </p:nvSpPr>
        <p:spPr>
          <a:xfrm>
            <a:off x="14554200" y="9777782"/>
            <a:ext cx="3469928" cy="417626"/>
          </a:xfrm>
          <a:prstGeom prst="rect">
            <a:avLst/>
          </a:prstGeom>
        </p:spPr>
        <p:txBody>
          <a:bodyPr lIns="0" tIns="0" rIns="0" bIns="0" rtlCol="0" anchor="t">
            <a:spAutoFit/>
          </a:bodyPr>
          <a:lstStyle/>
          <a:p>
            <a:pPr algn="ctr">
              <a:lnSpc>
                <a:spcPts val="3231"/>
              </a:lnSpc>
              <a:spcBef>
                <a:spcPct val="0"/>
              </a:spcBef>
            </a:pPr>
            <a:r>
              <a:rPr lang="en-US" sz="2308" dirty="0">
                <a:solidFill>
                  <a:srgbClr val="000000"/>
                </a:solidFill>
                <a:latin typeface="Arimo"/>
              </a:rPr>
              <a:t>(c) Abigail Dubiniecki 2022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7621" y="820155"/>
            <a:ext cx="831315" cy="574309"/>
          </a:xfrm>
          <a:prstGeom prst="rect">
            <a:avLst/>
          </a:prstGeom>
        </p:spPr>
      </p:pic>
      <p:sp>
        <p:nvSpPr>
          <p:cNvPr id="3" name="TextBox 3"/>
          <p:cNvSpPr txBox="1"/>
          <p:nvPr/>
        </p:nvSpPr>
        <p:spPr>
          <a:xfrm>
            <a:off x="1477621" y="2043665"/>
            <a:ext cx="15330932" cy="5972175"/>
          </a:xfrm>
          <a:prstGeom prst="rect">
            <a:avLst/>
          </a:prstGeom>
        </p:spPr>
        <p:txBody>
          <a:bodyPr lIns="0" tIns="0" rIns="0" bIns="0" rtlCol="0" anchor="t">
            <a:spAutoFit/>
          </a:bodyPr>
          <a:lstStyle/>
          <a:p>
            <a:pPr marL="0" lvl="0" indent="0" algn="l">
              <a:lnSpc>
                <a:spcPts val="3936"/>
              </a:lnSpc>
              <a:spcBef>
                <a:spcPct val="0"/>
              </a:spcBef>
            </a:pPr>
            <a:r>
              <a:rPr lang="en-US" sz="3280">
                <a:solidFill>
                  <a:srgbClr val="000000"/>
                </a:solidFill>
                <a:latin typeface="Poppins 2"/>
              </a:rPr>
              <a:t>The invisible ‘editors’ of today’s information ecosystem are the opaque algorithms and recommender systems built by tech companies that track and target us. They amplify misogyny, racism, hate, junk science and disinformation – weaponizing every societal fault line with relentless surveillance to maximize “engagement”. This surveillance-for-profit business model is built on the con of our supposed consent. But forcing us to choose between allowing platforms and data brokers to feast on our personal data or being shut out from the benefits of the modern world is simply no choice at all. The vast machinery of corporate surveillance not only abuses our right to privacy, but allows our data to be used against us, undermining our freedoms and enabling discrimination.</a:t>
            </a:r>
          </a:p>
        </p:txBody>
      </p:sp>
      <p:sp>
        <p:nvSpPr>
          <p:cNvPr id="4" name="TextBox 4"/>
          <p:cNvSpPr txBox="1"/>
          <p:nvPr/>
        </p:nvSpPr>
        <p:spPr>
          <a:xfrm>
            <a:off x="1477621" y="8309356"/>
            <a:ext cx="8988937" cy="463169"/>
          </a:xfrm>
          <a:prstGeom prst="rect">
            <a:avLst/>
          </a:prstGeom>
        </p:spPr>
        <p:txBody>
          <a:bodyPr lIns="0" tIns="0" rIns="0" bIns="0" rtlCol="0" anchor="t">
            <a:spAutoFit/>
          </a:bodyPr>
          <a:lstStyle/>
          <a:p>
            <a:pPr marL="0" lvl="0" indent="0">
              <a:lnSpc>
                <a:spcPts val="3870"/>
              </a:lnSpc>
              <a:spcBef>
                <a:spcPct val="0"/>
              </a:spcBef>
            </a:pPr>
            <a:r>
              <a:rPr lang="en-US" sz="2764" u="sng" spc="276" dirty="0">
                <a:solidFill>
                  <a:schemeClr val="bg1"/>
                </a:solidFill>
                <a:latin typeface="Open Sans Hebrew Bold"/>
                <a:hlinkClick r:id="rId4">
                  <a:extLst>
                    <a:ext uri="{A12FA001-AC4F-418D-AE19-62706E023703}">
                      <ahyp:hlinkClr xmlns:ahyp="http://schemas.microsoft.com/office/drawing/2018/hyperlinkcolor" val="tx"/>
                    </a:ext>
                  </a:extLst>
                </a:hlinkClick>
              </a:rPr>
              <a:t>Maria </a:t>
            </a:r>
            <a:r>
              <a:rPr lang="en-US" sz="2764" u="sng" spc="276" dirty="0" err="1">
                <a:solidFill>
                  <a:schemeClr val="bg1"/>
                </a:solidFill>
                <a:latin typeface="Open Sans Hebrew Bold"/>
                <a:hlinkClick r:id="rId4">
                  <a:extLst>
                    <a:ext uri="{A12FA001-AC4F-418D-AE19-62706E023703}">
                      <ahyp:hlinkClr xmlns:ahyp="http://schemas.microsoft.com/office/drawing/2018/hyperlinkcolor" val="tx"/>
                    </a:ext>
                  </a:extLst>
                </a:hlinkClick>
              </a:rPr>
              <a:t>Ressa</a:t>
            </a:r>
            <a:r>
              <a:rPr lang="en-US" sz="2764" u="sng" spc="276" dirty="0">
                <a:solidFill>
                  <a:schemeClr val="bg1"/>
                </a:solidFill>
                <a:latin typeface="Open Sans Hebrew Bold"/>
                <a:hlinkClick r:id="rId4">
                  <a:extLst>
                    <a:ext uri="{A12FA001-AC4F-418D-AE19-62706E023703}">
                      <ahyp:hlinkClr xmlns:ahyp="http://schemas.microsoft.com/office/drawing/2018/hyperlinkcolor" val="tx"/>
                    </a:ext>
                  </a:extLst>
                </a:hlinkClick>
              </a:rPr>
              <a:t>, People vs Tech 10-Step Plan</a:t>
            </a:r>
            <a:endParaRPr lang="en-US" sz="2764" u="sng" spc="276" dirty="0">
              <a:solidFill>
                <a:schemeClr val="bg1"/>
              </a:solidFill>
              <a:latin typeface="Open Sans Hebrew Bold"/>
            </a:endParaRP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68177" y="9869838"/>
            <a:ext cx="176223" cy="176223"/>
          </a:xfrm>
          <a:prstGeom prst="rect">
            <a:avLst/>
          </a:prstGeom>
        </p:spPr>
      </p:pic>
      <p:sp>
        <p:nvSpPr>
          <p:cNvPr id="6" name="TextBox 6"/>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C64C"/>
        </a:solidFill>
        <a:effectLst/>
      </p:bgPr>
    </p:bg>
    <p:spTree>
      <p:nvGrpSpPr>
        <p:cNvPr id="1" name=""/>
        <p:cNvGrpSpPr/>
        <p:nvPr/>
      </p:nvGrpSpPr>
      <p:grpSpPr>
        <a:xfrm>
          <a:off x="0" y="0"/>
          <a:ext cx="0" cy="0"/>
          <a:chOff x="0" y="0"/>
          <a:chExt cx="0" cy="0"/>
        </a:xfrm>
      </p:grpSpPr>
      <p:grpSp>
        <p:nvGrpSpPr>
          <p:cNvPr id="2" name="Group 2"/>
          <p:cNvGrpSpPr/>
          <p:nvPr/>
        </p:nvGrpSpPr>
        <p:grpSpPr>
          <a:xfrm>
            <a:off x="3809175" y="1600424"/>
            <a:ext cx="11702189" cy="7276652"/>
            <a:chOff x="0" y="0"/>
            <a:chExt cx="15602919" cy="9702203"/>
          </a:xfrm>
        </p:grpSpPr>
        <p:sp>
          <p:nvSpPr>
            <p:cNvPr id="3" name="TextBox 3"/>
            <p:cNvSpPr txBox="1"/>
            <p:nvPr/>
          </p:nvSpPr>
          <p:spPr>
            <a:xfrm>
              <a:off x="0" y="9285865"/>
              <a:ext cx="15394651" cy="416338"/>
            </a:xfrm>
            <a:prstGeom prst="rect">
              <a:avLst/>
            </a:prstGeom>
          </p:spPr>
          <p:txBody>
            <a:bodyPr lIns="0" tIns="0" rIns="0" bIns="0" rtlCol="0" anchor="t">
              <a:spAutoFit/>
            </a:bodyPr>
            <a:lstStyle/>
            <a:p>
              <a:pPr algn="l">
                <a:lnSpc>
                  <a:spcPts val="2621"/>
                </a:lnSpc>
              </a:pPr>
              <a:r>
                <a:rPr lang="en-US" sz="1872" spc="149">
                  <a:solidFill>
                    <a:srgbClr val="000000"/>
                  </a:solidFill>
                  <a:latin typeface="Open Sans"/>
                </a:rPr>
                <a:t>You vote with your clicks, your likes, shares and ad-spend. </a:t>
              </a:r>
            </a:p>
          </p:txBody>
        </p:sp>
        <p:sp>
          <p:nvSpPr>
            <p:cNvPr id="4" name="TextBox 4"/>
            <p:cNvSpPr txBox="1"/>
            <p:nvPr/>
          </p:nvSpPr>
          <p:spPr>
            <a:xfrm>
              <a:off x="0" y="133350"/>
              <a:ext cx="15602919" cy="6905954"/>
            </a:xfrm>
            <a:prstGeom prst="rect">
              <a:avLst/>
            </a:prstGeom>
          </p:spPr>
          <p:txBody>
            <a:bodyPr lIns="0" tIns="0" rIns="0" bIns="0" rtlCol="0" anchor="t">
              <a:spAutoFit/>
            </a:bodyPr>
            <a:lstStyle/>
            <a:p>
              <a:pPr algn="l">
                <a:lnSpc>
                  <a:spcPts val="10111"/>
                </a:lnSpc>
              </a:pPr>
              <a:r>
                <a:rPr lang="en-US" sz="9630" spc="-134">
                  <a:solidFill>
                    <a:srgbClr val="000000"/>
                  </a:solidFill>
                  <a:latin typeface="Lemonada Semi Bold Bold"/>
                </a:rPr>
                <a:t>What role do organisations &amp; developers play?</a:t>
              </a:r>
            </a:p>
          </p:txBody>
        </p:sp>
        <p:sp>
          <p:nvSpPr>
            <p:cNvPr id="5" name="TextBox 5"/>
            <p:cNvSpPr txBox="1"/>
            <p:nvPr/>
          </p:nvSpPr>
          <p:spPr>
            <a:xfrm>
              <a:off x="0" y="7322339"/>
              <a:ext cx="14989690" cy="517126"/>
            </a:xfrm>
            <a:prstGeom prst="rect">
              <a:avLst/>
            </a:prstGeom>
          </p:spPr>
          <p:txBody>
            <a:bodyPr lIns="0" tIns="0" rIns="0" bIns="0" rtlCol="0" anchor="t">
              <a:spAutoFit/>
            </a:bodyPr>
            <a:lstStyle/>
            <a:p>
              <a:pPr algn="l">
                <a:lnSpc>
                  <a:spcPts val="3370"/>
                </a:lnSpc>
              </a:pPr>
              <a:r>
                <a:rPr lang="en-US" sz="2407" spc="240">
                  <a:solidFill>
                    <a:srgbClr val="000000"/>
                  </a:solidFill>
                  <a:latin typeface="Open Sans Hebrew Bold"/>
                </a:rPr>
                <a:t>STOP FEEDING THE BEAST!!</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8177" y="9869838"/>
            <a:ext cx="176223" cy="176223"/>
          </a:xfrm>
          <a:prstGeom prst="rect">
            <a:avLst/>
          </a:prstGeom>
        </p:spPr>
      </p:pic>
      <p:sp>
        <p:nvSpPr>
          <p:cNvPr id="7" name="TextBox 7"/>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sp>
        <p:nvSpPr>
          <p:cNvPr id="2" name="TextBox 2"/>
          <p:cNvSpPr txBox="1"/>
          <p:nvPr/>
        </p:nvSpPr>
        <p:spPr>
          <a:xfrm>
            <a:off x="1028700" y="1118124"/>
            <a:ext cx="10018313" cy="3946525"/>
          </a:xfrm>
          <a:prstGeom prst="rect">
            <a:avLst/>
          </a:prstGeom>
        </p:spPr>
        <p:txBody>
          <a:bodyPr lIns="0" tIns="0" rIns="0" bIns="0" rtlCol="0" anchor="t">
            <a:spAutoFit/>
          </a:bodyPr>
          <a:lstStyle/>
          <a:p>
            <a:pPr>
              <a:lnSpc>
                <a:spcPts val="10400"/>
              </a:lnSpc>
            </a:pPr>
            <a:r>
              <a:rPr lang="en-US" sz="8000">
                <a:solidFill>
                  <a:srgbClr val="FFFFFF"/>
                </a:solidFill>
                <a:latin typeface="League Spartan Italics"/>
              </a:rPr>
              <a:t>Ask the Right Questions. Think before you click.</a:t>
            </a:r>
          </a:p>
        </p:txBody>
      </p:sp>
      <p:grpSp>
        <p:nvGrpSpPr>
          <p:cNvPr id="3" name="Group 3"/>
          <p:cNvGrpSpPr/>
          <p:nvPr/>
        </p:nvGrpSpPr>
        <p:grpSpPr>
          <a:xfrm rot="-5400000">
            <a:off x="16529974" y="823185"/>
            <a:ext cx="934842" cy="93484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1F0D"/>
            </a:solidFill>
          </p:spPr>
        </p:sp>
      </p:grpSp>
      <p:grpSp>
        <p:nvGrpSpPr>
          <p:cNvPr id="5" name="Group 5"/>
          <p:cNvGrpSpPr/>
          <p:nvPr/>
        </p:nvGrpSpPr>
        <p:grpSpPr>
          <a:xfrm rot="-5400000">
            <a:off x="16978473" y="3871816"/>
            <a:ext cx="1271684" cy="127168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1F0D"/>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79859" y="1290605"/>
            <a:ext cx="3067396" cy="4114800"/>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52190" y="1290605"/>
            <a:ext cx="2813919" cy="2853149"/>
          </a:xfrm>
          <a:prstGeom prst="rect">
            <a:avLst/>
          </a:prstGeom>
        </p:spPr>
      </p:pic>
      <p:grpSp>
        <p:nvGrpSpPr>
          <p:cNvPr id="9" name="Group 9"/>
          <p:cNvGrpSpPr/>
          <p:nvPr/>
        </p:nvGrpSpPr>
        <p:grpSpPr>
          <a:xfrm>
            <a:off x="1028700" y="6128502"/>
            <a:ext cx="3341878" cy="3586416"/>
            <a:chOff x="0" y="0"/>
            <a:chExt cx="4455838" cy="4781887"/>
          </a:xfrm>
        </p:grpSpPr>
        <p:sp>
          <p:nvSpPr>
            <p:cNvPr id="10" name="TextBox 10"/>
            <p:cNvSpPr txBox="1"/>
            <p:nvPr/>
          </p:nvSpPr>
          <p:spPr>
            <a:xfrm>
              <a:off x="0" y="-28575"/>
              <a:ext cx="4455838" cy="1954607"/>
            </a:xfrm>
            <a:prstGeom prst="rect">
              <a:avLst/>
            </a:prstGeom>
          </p:spPr>
          <p:txBody>
            <a:bodyPr lIns="0" tIns="0" rIns="0" bIns="0" rtlCol="0" anchor="t">
              <a:spAutoFit/>
            </a:bodyPr>
            <a:lstStyle/>
            <a:p>
              <a:pPr>
                <a:lnSpc>
                  <a:spcPts val="3891"/>
                </a:lnSpc>
              </a:pPr>
              <a:r>
                <a:rPr lang="en-US" sz="2993">
                  <a:solidFill>
                    <a:srgbClr val="FFFFFF"/>
                  </a:solidFill>
                  <a:latin typeface="Open Sauce SemiBold"/>
                </a:rPr>
                <a:t>Why do I need this product or service?</a:t>
              </a:r>
            </a:p>
          </p:txBody>
        </p:sp>
        <p:sp>
          <p:nvSpPr>
            <p:cNvPr id="11" name="TextBox 11"/>
            <p:cNvSpPr txBox="1"/>
            <p:nvPr/>
          </p:nvSpPr>
          <p:spPr>
            <a:xfrm>
              <a:off x="0" y="2329869"/>
              <a:ext cx="4455838" cy="2452018"/>
            </a:xfrm>
            <a:prstGeom prst="rect">
              <a:avLst/>
            </a:prstGeom>
          </p:spPr>
          <p:txBody>
            <a:bodyPr lIns="0" tIns="0" rIns="0" bIns="0" rtlCol="0" anchor="t">
              <a:spAutoFit/>
            </a:bodyPr>
            <a:lstStyle/>
            <a:p>
              <a:pPr>
                <a:lnSpc>
                  <a:spcPts val="2946"/>
                </a:lnSpc>
              </a:pPr>
              <a:r>
                <a:rPr lang="en-US" sz="1964" spc="19" dirty="0">
                  <a:solidFill>
                    <a:srgbClr val="FFFFFF"/>
                  </a:solidFill>
                  <a:latin typeface="Open Sauce"/>
                </a:rPr>
                <a:t>What's your end game? How does this service help you achieve that goal while remaining true to your values? </a:t>
              </a:r>
            </a:p>
          </p:txBody>
        </p:sp>
      </p:grpSp>
      <p:grpSp>
        <p:nvGrpSpPr>
          <p:cNvPr id="12" name="Group 12"/>
          <p:cNvGrpSpPr/>
          <p:nvPr/>
        </p:nvGrpSpPr>
        <p:grpSpPr>
          <a:xfrm>
            <a:off x="13500041" y="6107071"/>
            <a:ext cx="3497353" cy="3444686"/>
            <a:chOff x="-27816" y="-28575"/>
            <a:chExt cx="4663138" cy="4592915"/>
          </a:xfrm>
        </p:grpSpPr>
        <p:sp>
          <p:nvSpPr>
            <p:cNvPr id="13" name="TextBox 13"/>
            <p:cNvSpPr txBox="1"/>
            <p:nvPr/>
          </p:nvSpPr>
          <p:spPr>
            <a:xfrm>
              <a:off x="0" y="-28575"/>
              <a:ext cx="4635322" cy="1954607"/>
            </a:xfrm>
            <a:prstGeom prst="rect">
              <a:avLst/>
            </a:prstGeom>
          </p:spPr>
          <p:txBody>
            <a:bodyPr lIns="0" tIns="0" rIns="0" bIns="0" rtlCol="0" anchor="t">
              <a:spAutoFit/>
            </a:bodyPr>
            <a:lstStyle/>
            <a:p>
              <a:pPr>
                <a:lnSpc>
                  <a:spcPts val="3891"/>
                </a:lnSpc>
              </a:pPr>
              <a:r>
                <a:rPr lang="en-US" sz="2993">
                  <a:solidFill>
                    <a:srgbClr val="FFFFFF"/>
                  </a:solidFill>
                  <a:latin typeface="Open Sauce SemiBold"/>
                </a:rPr>
                <a:t>Is there a less privacy-invasive alternative?</a:t>
              </a:r>
            </a:p>
          </p:txBody>
        </p:sp>
        <p:sp>
          <p:nvSpPr>
            <p:cNvPr id="14" name="TextBox 14"/>
            <p:cNvSpPr txBox="1"/>
            <p:nvPr/>
          </p:nvSpPr>
          <p:spPr>
            <a:xfrm>
              <a:off x="-27816" y="2131793"/>
              <a:ext cx="4221425" cy="2432547"/>
            </a:xfrm>
            <a:prstGeom prst="rect">
              <a:avLst/>
            </a:prstGeom>
          </p:spPr>
          <p:txBody>
            <a:bodyPr lIns="0" tIns="0" rIns="0" bIns="0" rtlCol="0" anchor="t">
              <a:spAutoFit/>
            </a:bodyPr>
            <a:lstStyle/>
            <a:p>
              <a:pPr>
                <a:lnSpc>
                  <a:spcPts val="2946"/>
                </a:lnSpc>
              </a:pPr>
              <a:r>
                <a:rPr lang="en-US" sz="1964" spc="19" dirty="0">
                  <a:solidFill>
                    <a:srgbClr val="FFFFFF"/>
                  </a:solidFill>
                  <a:latin typeface="Open Sauce"/>
                </a:rPr>
                <a:t>Only use what necessary &amp; proportionate. Minimize risks. Use privacy tech in place of surveillance tech. </a:t>
              </a:r>
            </a:p>
          </p:txBody>
        </p:sp>
      </p:grpSp>
      <p:grpSp>
        <p:nvGrpSpPr>
          <p:cNvPr id="15" name="Group 15"/>
          <p:cNvGrpSpPr/>
          <p:nvPr/>
        </p:nvGrpSpPr>
        <p:grpSpPr>
          <a:xfrm>
            <a:off x="5192768" y="6128502"/>
            <a:ext cx="3341878" cy="3840633"/>
            <a:chOff x="0" y="0"/>
            <a:chExt cx="4455838" cy="5120844"/>
          </a:xfrm>
        </p:grpSpPr>
        <p:sp>
          <p:nvSpPr>
            <p:cNvPr id="16" name="TextBox 16"/>
            <p:cNvSpPr txBox="1"/>
            <p:nvPr/>
          </p:nvSpPr>
          <p:spPr>
            <a:xfrm>
              <a:off x="0" y="-28575"/>
              <a:ext cx="4455838" cy="1295701"/>
            </a:xfrm>
            <a:prstGeom prst="rect">
              <a:avLst/>
            </a:prstGeom>
          </p:spPr>
          <p:txBody>
            <a:bodyPr lIns="0" tIns="0" rIns="0" bIns="0" rtlCol="0" anchor="t">
              <a:spAutoFit/>
            </a:bodyPr>
            <a:lstStyle/>
            <a:p>
              <a:pPr>
                <a:lnSpc>
                  <a:spcPts val="3891"/>
                </a:lnSpc>
              </a:pPr>
              <a:r>
                <a:rPr lang="en-US" sz="2993">
                  <a:solidFill>
                    <a:srgbClr val="FFFFFF"/>
                  </a:solidFill>
                  <a:latin typeface="Open Sauce SemiBold"/>
                </a:rPr>
                <a:t>What data will it capture?</a:t>
              </a:r>
            </a:p>
          </p:txBody>
        </p:sp>
        <p:sp>
          <p:nvSpPr>
            <p:cNvPr id="17" name="TextBox 17"/>
            <p:cNvSpPr txBox="1"/>
            <p:nvPr/>
          </p:nvSpPr>
          <p:spPr>
            <a:xfrm>
              <a:off x="0" y="1670963"/>
              <a:ext cx="4455838" cy="3449880"/>
            </a:xfrm>
            <a:prstGeom prst="rect">
              <a:avLst/>
            </a:prstGeom>
          </p:spPr>
          <p:txBody>
            <a:bodyPr lIns="0" tIns="0" rIns="0" bIns="0" rtlCol="0" anchor="t">
              <a:spAutoFit/>
            </a:bodyPr>
            <a:lstStyle/>
            <a:p>
              <a:pPr>
                <a:lnSpc>
                  <a:spcPts val="2946"/>
                </a:lnSpc>
              </a:pPr>
              <a:r>
                <a:rPr lang="en-US" sz="1964" spc="19">
                  <a:solidFill>
                    <a:srgbClr val="FFFFFF"/>
                  </a:solidFill>
                  <a:latin typeface="Open Sauce"/>
                </a:rPr>
                <a:t>Strip away any data "bloat". Disable unnecessary plugins, vet libraries &amp; SDKs, choose privacy-preserving dev frameworks, GITs, privacy patterns. </a:t>
              </a:r>
            </a:p>
          </p:txBody>
        </p:sp>
      </p:grpSp>
      <p:grpSp>
        <p:nvGrpSpPr>
          <p:cNvPr id="18" name="Group 18"/>
          <p:cNvGrpSpPr/>
          <p:nvPr/>
        </p:nvGrpSpPr>
        <p:grpSpPr>
          <a:xfrm>
            <a:off x="9356835" y="6128502"/>
            <a:ext cx="3341878" cy="3466435"/>
            <a:chOff x="0" y="0"/>
            <a:chExt cx="4455838" cy="4621913"/>
          </a:xfrm>
        </p:grpSpPr>
        <p:sp>
          <p:nvSpPr>
            <p:cNvPr id="19" name="TextBox 19"/>
            <p:cNvSpPr txBox="1"/>
            <p:nvPr/>
          </p:nvSpPr>
          <p:spPr>
            <a:xfrm>
              <a:off x="0" y="-28575"/>
              <a:ext cx="4455838" cy="1295701"/>
            </a:xfrm>
            <a:prstGeom prst="rect">
              <a:avLst/>
            </a:prstGeom>
          </p:spPr>
          <p:txBody>
            <a:bodyPr lIns="0" tIns="0" rIns="0" bIns="0" rtlCol="0" anchor="t">
              <a:spAutoFit/>
            </a:bodyPr>
            <a:lstStyle/>
            <a:p>
              <a:pPr>
                <a:lnSpc>
                  <a:spcPts val="3891"/>
                </a:lnSpc>
              </a:pPr>
              <a:r>
                <a:rPr lang="en-US" sz="2993">
                  <a:solidFill>
                    <a:srgbClr val="FFFFFF"/>
                  </a:solidFill>
                  <a:latin typeface="Open Sauce SemiBold"/>
                </a:rPr>
                <a:t>Why &amp; how will</a:t>
              </a:r>
            </a:p>
            <a:p>
              <a:pPr>
                <a:lnSpc>
                  <a:spcPts val="3891"/>
                </a:lnSpc>
              </a:pPr>
              <a:r>
                <a:rPr lang="en-US" sz="2993">
                  <a:solidFill>
                    <a:srgbClr val="FFFFFF"/>
                  </a:solidFill>
                  <a:latin typeface="Open Sauce SemiBold"/>
                </a:rPr>
                <a:t>it be used?</a:t>
              </a:r>
            </a:p>
          </p:txBody>
        </p:sp>
        <p:sp>
          <p:nvSpPr>
            <p:cNvPr id="20" name="TextBox 20"/>
            <p:cNvSpPr txBox="1"/>
            <p:nvPr/>
          </p:nvSpPr>
          <p:spPr>
            <a:xfrm>
              <a:off x="0" y="1670963"/>
              <a:ext cx="4455838" cy="2950949"/>
            </a:xfrm>
            <a:prstGeom prst="rect">
              <a:avLst/>
            </a:prstGeom>
          </p:spPr>
          <p:txBody>
            <a:bodyPr lIns="0" tIns="0" rIns="0" bIns="0" rtlCol="0" anchor="t">
              <a:spAutoFit/>
            </a:bodyPr>
            <a:lstStyle/>
            <a:p>
              <a:pPr>
                <a:lnSpc>
                  <a:spcPts val="2946"/>
                </a:lnSpc>
              </a:pPr>
              <a:r>
                <a:rPr lang="en-US" sz="1964" spc="19">
                  <a:solidFill>
                    <a:srgbClr val="FFFFFF"/>
                  </a:solidFill>
                  <a:latin typeface="Open Sauce"/>
                </a:rPr>
                <a:t>Consider the full lifecycle,  the data supply chain and the vendor ecosystem. Whose interests are really being served? Are you doing what you say do? </a:t>
              </a:r>
            </a:p>
          </p:txBody>
        </p:sp>
      </p:grpSp>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34051" y="9881023"/>
            <a:ext cx="176223" cy="176223"/>
          </a:xfrm>
          <a:prstGeom prst="rect">
            <a:avLst/>
          </a:prstGeom>
        </p:spPr>
      </p:pic>
      <p:sp>
        <p:nvSpPr>
          <p:cNvPr id="22" name="TextBox 22"/>
          <p:cNvSpPr txBox="1"/>
          <p:nvPr/>
        </p:nvSpPr>
        <p:spPr>
          <a:xfrm>
            <a:off x="15010274" y="9731610"/>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grpSp>
        <p:nvGrpSpPr>
          <p:cNvPr id="2" name="Group 2"/>
          <p:cNvGrpSpPr/>
          <p:nvPr/>
        </p:nvGrpSpPr>
        <p:grpSpPr>
          <a:xfrm>
            <a:off x="2184972" y="3399744"/>
            <a:ext cx="5495142" cy="3791950"/>
            <a:chOff x="0" y="0"/>
            <a:chExt cx="7326857" cy="5055934"/>
          </a:xfrm>
        </p:grpSpPr>
        <p:sp>
          <p:nvSpPr>
            <p:cNvPr id="3" name="TextBox 3"/>
            <p:cNvSpPr txBox="1"/>
            <p:nvPr/>
          </p:nvSpPr>
          <p:spPr>
            <a:xfrm>
              <a:off x="0" y="104775"/>
              <a:ext cx="7326857" cy="3918585"/>
            </a:xfrm>
            <a:prstGeom prst="rect">
              <a:avLst/>
            </a:prstGeom>
          </p:spPr>
          <p:txBody>
            <a:bodyPr lIns="0" tIns="0" rIns="0" bIns="0" rtlCol="0" anchor="t">
              <a:spAutoFit/>
            </a:bodyPr>
            <a:lstStyle/>
            <a:p>
              <a:pPr algn="l">
                <a:lnSpc>
                  <a:spcPts val="7560"/>
                </a:lnSpc>
              </a:pPr>
              <a:r>
                <a:rPr lang="en-US" sz="7200" spc="-100">
                  <a:solidFill>
                    <a:srgbClr val="000000"/>
                  </a:solidFill>
                  <a:latin typeface="Lemonada Semi Bold Bold"/>
                </a:rPr>
                <a:t>Sounds good. But how? </a:t>
              </a:r>
            </a:p>
          </p:txBody>
        </p:sp>
        <p:sp>
          <p:nvSpPr>
            <p:cNvPr id="4" name="TextBox 4"/>
            <p:cNvSpPr txBox="1"/>
            <p:nvPr/>
          </p:nvSpPr>
          <p:spPr>
            <a:xfrm>
              <a:off x="0" y="4234879"/>
              <a:ext cx="7038895" cy="821055"/>
            </a:xfrm>
            <a:prstGeom prst="rect">
              <a:avLst/>
            </a:prstGeom>
          </p:spPr>
          <p:txBody>
            <a:bodyPr lIns="0" tIns="0" rIns="0" bIns="0" rtlCol="0" anchor="t">
              <a:spAutoFit/>
            </a:bodyPr>
            <a:lstStyle/>
            <a:p>
              <a:pPr algn="l">
                <a:lnSpc>
                  <a:spcPts val="2520"/>
                </a:lnSpc>
              </a:pPr>
              <a:r>
                <a:rPr lang="en-US" sz="1800" spc="179">
                  <a:solidFill>
                    <a:srgbClr val="FFFFFF"/>
                  </a:solidFill>
                  <a:latin typeface="Open Sans Hebrew Bold"/>
                </a:rPr>
                <a:t>It's really hard to build a business without relying on data-hungry tech</a:t>
              </a:r>
            </a:p>
          </p:txBody>
        </p:sp>
      </p:grpSp>
      <p:sp>
        <p:nvSpPr>
          <p:cNvPr id="5" name="TextBox 5"/>
          <p:cNvSpPr txBox="1"/>
          <p:nvPr/>
        </p:nvSpPr>
        <p:spPr>
          <a:xfrm>
            <a:off x="8215061" y="1381125"/>
            <a:ext cx="8455502" cy="1885693"/>
          </a:xfrm>
          <a:prstGeom prst="rect">
            <a:avLst/>
          </a:prstGeom>
        </p:spPr>
        <p:txBody>
          <a:bodyPr lIns="0" tIns="0" rIns="0" bIns="0" rtlCol="0" anchor="t">
            <a:spAutoFit/>
          </a:bodyPr>
          <a:lstStyle/>
          <a:p>
            <a:pPr algn="ctr">
              <a:lnSpc>
                <a:spcPts val="6995"/>
              </a:lnSpc>
            </a:pPr>
            <a:r>
              <a:rPr lang="en-US" sz="8855">
                <a:solidFill>
                  <a:srgbClr val="FFFFFF"/>
                </a:solidFill>
                <a:latin typeface="Sacramento"/>
              </a:rPr>
              <a:t>3-Step Harm Reduction Plan</a:t>
            </a:r>
          </a:p>
        </p:txBody>
      </p:sp>
      <p:grpSp>
        <p:nvGrpSpPr>
          <p:cNvPr id="6" name="Group 6"/>
          <p:cNvGrpSpPr/>
          <p:nvPr/>
        </p:nvGrpSpPr>
        <p:grpSpPr>
          <a:xfrm>
            <a:off x="10393977" y="3399744"/>
            <a:ext cx="5191759" cy="1895975"/>
            <a:chOff x="0" y="0"/>
            <a:chExt cx="6922345" cy="2527967"/>
          </a:xfrm>
        </p:grpSpPr>
        <p:sp>
          <p:nvSpPr>
            <p:cNvPr id="7" name="TextBox 7"/>
            <p:cNvSpPr txBox="1"/>
            <p:nvPr/>
          </p:nvSpPr>
          <p:spPr>
            <a:xfrm>
              <a:off x="0" y="209550"/>
              <a:ext cx="2462675" cy="2318417"/>
            </a:xfrm>
            <a:prstGeom prst="rect">
              <a:avLst/>
            </a:prstGeom>
          </p:spPr>
          <p:txBody>
            <a:bodyPr lIns="0" tIns="0" rIns="0" bIns="0" rtlCol="0" anchor="t">
              <a:spAutoFit/>
            </a:bodyPr>
            <a:lstStyle/>
            <a:p>
              <a:pPr algn="r">
                <a:lnSpc>
                  <a:spcPts val="11150"/>
                </a:lnSpc>
              </a:pPr>
              <a:r>
                <a:rPr lang="en-US" sz="11150">
                  <a:solidFill>
                    <a:srgbClr val="FDC64C"/>
                  </a:solidFill>
                  <a:latin typeface="Ultra"/>
                </a:rPr>
                <a:t>1</a:t>
              </a:r>
            </a:p>
          </p:txBody>
        </p:sp>
        <p:sp>
          <p:nvSpPr>
            <p:cNvPr id="8" name="TextBox 8"/>
            <p:cNvSpPr txBox="1"/>
            <p:nvPr/>
          </p:nvSpPr>
          <p:spPr>
            <a:xfrm>
              <a:off x="2715003" y="368487"/>
              <a:ext cx="4207342" cy="676994"/>
            </a:xfrm>
            <a:prstGeom prst="rect">
              <a:avLst/>
            </a:prstGeom>
          </p:spPr>
          <p:txBody>
            <a:bodyPr lIns="0" tIns="0" rIns="0" bIns="0" rtlCol="0" anchor="t">
              <a:spAutoFit/>
            </a:bodyPr>
            <a:lstStyle/>
            <a:p>
              <a:pPr algn="l">
                <a:lnSpc>
                  <a:spcPts val="4181"/>
                </a:lnSpc>
              </a:pPr>
              <a:r>
                <a:rPr lang="en-US" sz="3097">
                  <a:solidFill>
                    <a:srgbClr val="FFFFFF"/>
                  </a:solidFill>
                  <a:latin typeface="Glacial Indifference Bold"/>
                </a:rPr>
                <a:t>take stock</a:t>
              </a:r>
            </a:p>
          </p:txBody>
        </p:sp>
        <p:sp>
          <p:nvSpPr>
            <p:cNvPr id="9" name="TextBox 9"/>
            <p:cNvSpPr txBox="1"/>
            <p:nvPr/>
          </p:nvSpPr>
          <p:spPr>
            <a:xfrm>
              <a:off x="2715003" y="1176211"/>
              <a:ext cx="4207342" cy="612315"/>
            </a:xfrm>
            <a:prstGeom prst="rect">
              <a:avLst/>
            </a:prstGeom>
          </p:spPr>
          <p:txBody>
            <a:bodyPr lIns="0" tIns="0" rIns="0" bIns="0" rtlCol="0" anchor="t">
              <a:spAutoFit/>
            </a:bodyPr>
            <a:lstStyle/>
            <a:p>
              <a:pPr algn="l">
                <a:lnSpc>
                  <a:spcPts val="1886"/>
                </a:lnSpc>
              </a:pPr>
              <a:r>
                <a:rPr lang="en-US" sz="1300">
                  <a:solidFill>
                    <a:srgbClr val="000000"/>
                  </a:solidFill>
                  <a:latin typeface="Glacial Indifference"/>
                </a:rPr>
                <a:t>of what you're collecting or allowing to be collected versus what you actually need.</a:t>
              </a:r>
            </a:p>
          </p:txBody>
        </p:sp>
      </p:grpSp>
      <p:grpSp>
        <p:nvGrpSpPr>
          <p:cNvPr id="10" name="Group 10"/>
          <p:cNvGrpSpPr/>
          <p:nvPr/>
        </p:nvGrpSpPr>
        <p:grpSpPr>
          <a:xfrm>
            <a:off x="10393977" y="5392534"/>
            <a:ext cx="5191759" cy="1542135"/>
            <a:chOff x="0" y="209550"/>
            <a:chExt cx="6922345" cy="2056180"/>
          </a:xfrm>
        </p:grpSpPr>
        <p:sp>
          <p:nvSpPr>
            <p:cNvPr id="11" name="TextBox 11"/>
            <p:cNvSpPr txBox="1"/>
            <p:nvPr/>
          </p:nvSpPr>
          <p:spPr>
            <a:xfrm>
              <a:off x="0" y="209550"/>
              <a:ext cx="2462675" cy="2056180"/>
            </a:xfrm>
            <a:prstGeom prst="rect">
              <a:avLst/>
            </a:prstGeom>
          </p:spPr>
          <p:txBody>
            <a:bodyPr lIns="0" tIns="0" rIns="0" bIns="0" rtlCol="0" anchor="t">
              <a:spAutoFit/>
            </a:bodyPr>
            <a:lstStyle/>
            <a:p>
              <a:pPr algn="r">
                <a:lnSpc>
                  <a:spcPts val="11150"/>
                </a:lnSpc>
              </a:pPr>
              <a:r>
                <a:rPr lang="en-US" sz="11150">
                  <a:solidFill>
                    <a:srgbClr val="FDC64C"/>
                  </a:solidFill>
                  <a:latin typeface="Ultra"/>
                </a:rPr>
                <a:t>2</a:t>
              </a:r>
            </a:p>
          </p:txBody>
        </p:sp>
        <p:sp>
          <p:nvSpPr>
            <p:cNvPr id="12" name="TextBox 12"/>
            <p:cNvSpPr txBox="1"/>
            <p:nvPr/>
          </p:nvSpPr>
          <p:spPr>
            <a:xfrm>
              <a:off x="2715003" y="237368"/>
              <a:ext cx="4207342" cy="676994"/>
            </a:xfrm>
            <a:prstGeom prst="rect">
              <a:avLst/>
            </a:prstGeom>
          </p:spPr>
          <p:txBody>
            <a:bodyPr lIns="0" tIns="0" rIns="0" bIns="0" rtlCol="0" anchor="t">
              <a:spAutoFit/>
            </a:bodyPr>
            <a:lstStyle/>
            <a:p>
              <a:pPr algn="l">
                <a:lnSpc>
                  <a:spcPts val="4181"/>
                </a:lnSpc>
              </a:pPr>
              <a:r>
                <a:rPr lang="en-US" sz="3097">
                  <a:solidFill>
                    <a:srgbClr val="FFFFFF"/>
                  </a:solidFill>
                  <a:latin typeface="Glacial Indifference Bold"/>
                </a:rPr>
                <a:t>take trim the fat</a:t>
              </a:r>
            </a:p>
          </p:txBody>
        </p:sp>
        <p:sp>
          <p:nvSpPr>
            <p:cNvPr id="13" name="TextBox 13"/>
            <p:cNvSpPr txBox="1"/>
            <p:nvPr/>
          </p:nvSpPr>
          <p:spPr>
            <a:xfrm>
              <a:off x="2715003" y="885390"/>
              <a:ext cx="4207342" cy="948978"/>
            </a:xfrm>
            <a:prstGeom prst="rect">
              <a:avLst/>
            </a:prstGeom>
          </p:spPr>
          <p:txBody>
            <a:bodyPr lIns="0" tIns="0" rIns="0" bIns="0" rtlCol="0" anchor="t">
              <a:spAutoFit/>
            </a:bodyPr>
            <a:lstStyle/>
            <a:p>
              <a:pPr algn="l">
                <a:lnSpc>
                  <a:spcPts val="1886"/>
                </a:lnSpc>
              </a:pPr>
              <a:r>
                <a:rPr lang="en-US" sz="1300" dirty="0">
                  <a:solidFill>
                    <a:srgbClr val="000000"/>
                  </a:solidFill>
                  <a:latin typeface="Glacial Indifference"/>
                </a:rPr>
                <a:t>cut out any unnecessary data collection or surveillance activities. Tighten controls on your vendors. </a:t>
              </a:r>
            </a:p>
          </p:txBody>
        </p:sp>
      </p:grpSp>
      <p:sp>
        <p:nvSpPr>
          <p:cNvPr id="14" name="TextBox 14"/>
          <p:cNvSpPr txBox="1"/>
          <p:nvPr/>
        </p:nvSpPr>
        <p:spPr>
          <a:xfrm>
            <a:off x="10393977" y="7195989"/>
            <a:ext cx="1847006" cy="1489747"/>
          </a:xfrm>
          <a:prstGeom prst="rect">
            <a:avLst/>
          </a:prstGeom>
        </p:spPr>
        <p:txBody>
          <a:bodyPr lIns="0" tIns="0" rIns="0" bIns="0" rtlCol="0" anchor="t">
            <a:spAutoFit/>
          </a:bodyPr>
          <a:lstStyle/>
          <a:p>
            <a:pPr algn="r">
              <a:lnSpc>
                <a:spcPts val="11150"/>
              </a:lnSpc>
            </a:pPr>
            <a:r>
              <a:rPr lang="en-US" sz="11150">
                <a:solidFill>
                  <a:srgbClr val="FDC64C"/>
                </a:solidFill>
                <a:latin typeface="Ultra"/>
              </a:rPr>
              <a:t>3</a:t>
            </a:r>
          </a:p>
        </p:txBody>
      </p:sp>
      <p:sp>
        <p:nvSpPr>
          <p:cNvPr id="15" name="TextBox 15"/>
          <p:cNvSpPr txBox="1"/>
          <p:nvPr/>
        </p:nvSpPr>
        <p:spPr>
          <a:xfrm>
            <a:off x="12430230" y="7152559"/>
            <a:ext cx="3607944" cy="519652"/>
          </a:xfrm>
          <a:prstGeom prst="rect">
            <a:avLst/>
          </a:prstGeom>
        </p:spPr>
        <p:txBody>
          <a:bodyPr lIns="0" tIns="0" rIns="0" bIns="0" rtlCol="0" anchor="t">
            <a:spAutoFit/>
          </a:bodyPr>
          <a:lstStyle/>
          <a:p>
            <a:pPr algn="l">
              <a:lnSpc>
                <a:spcPts val="4181"/>
              </a:lnSpc>
            </a:pPr>
            <a:r>
              <a:rPr lang="en-US" sz="3097">
                <a:solidFill>
                  <a:srgbClr val="FFFFFF"/>
                </a:solidFill>
                <a:latin typeface="Glacial Indifference Bold"/>
              </a:rPr>
              <a:t>give back control</a:t>
            </a:r>
          </a:p>
        </p:txBody>
      </p:sp>
      <p:sp>
        <p:nvSpPr>
          <p:cNvPr id="16" name="TextBox 16"/>
          <p:cNvSpPr txBox="1"/>
          <p:nvPr/>
        </p:nvSpPr>
        <p:spPr>
          <a:xfrm>
            <a:off x="12430230" y="7807513"/>
            <a:ext cx="3155506" cy="705934"/>
          </a:xfrm>
          <a:prstGeom prst="rect">
            <a:avLst/>
          </a:prstGeom>
        </p:spPr>
        <p:txBody>
          <a:bodyPr lIns="0" tIns="0" rIns="0" bIns="0" rtlCol="0" anchor="t">
            <a:spAutoFit/>
          </a:bodyPr>
          <a:lstStyle/>
          <a:p>
            <a:pPr algn="l">
              <a:lnSpc>
                <a:spcPts val="1886"/>
              </a:lnSpc>
            </a:pPr>
            <a:r>
              <a:rPr lang="en-US" sz="1300" dirty="0">
                <a:solidFill>
                  <a:srgbClr val="000000"/>
                </a:solidFill>
                <a:latin typeface="Glacial Indifference"/>
              </a:rPr>
              <a:t>integrate privacy-first or privacy-enhancing technologies. Make it easy for your users to regain control. Explain how. </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8177" y="9869838"/>
            <a:ext cx="176223" cy="176223"/>
          </a:xfrm>
          <a:prstGeom prst="rect">
            <a:avLst/>
          </a:prstGeom>
        </p:spPr>
      </p:pic>
      <p:sp>
        <p:nvSpPr>
          <p:cNvPr id="18" name="TextBox 18"/>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3" name="Picture 3">
            <a:hlinkClick r:id="rId2" tooltip="https://www.theguardian.com/us-news/2022/sep/14/louisiana-woman-skull-less-fetus-new-york-abortion?amp"/>
          </p:cNvPr>
          <p:cNvPicPr>
            <a:picLocks noChangeAspect="1"/>
          </p:cNvPicPr>
          <p:nvPr/>
        </p:nvPicPr>
        <p:blipFill>
          <a:blip r:embed="rId3"/>
          <a:srcRect/>
          <a:stretch>
            <a:fillRect/>
          </a:stretch>
        </p:blipFill>
        <p:spPr>
          <a:xfrm>
            <a:off x="9253036" y="2912403"/>
            <a:ext cx="4938358" cy="5469542"/>
          </a:xfrm>
          <a:prstGeom prst="rect">
            <a:avLst/>
          </a:prstGeom>
        </p:spPr>
      </p:pic>
      <p:sp>
        <p:nvSpPr>
          <p:cNvPr id="4" name="TextBox 4"/>
          <p:cNvSpPr txBox="1"/>
          <p:nvPr/>
        </p:nvSpPr>
        <p:spPr>
          <a:xfrm>
            <a:off x="1994215" y="4762305"/>
            <a:ext cx="6305380" cy="3893630"/>
          </a:xfrm>
          <a:prstGeom prst="rect">
            <a:avLst/>
          </a:prstGeom>
        </p:spPr>
        <p:txBody>
          <a:bodyPr lIns="0" tIns="0" rIns="0" bIns="0" rtlCol="0" anchor="t">
            <a:spAutoFit/>
          </a:bodyPr>
          <a:lstStyle/>
          <a:p>
            <a:pPr marL="0" lvl="0" indent="0" algn="l">
              <a:lnSpc>
                <a:spcPts val="3832"/>
              </a:lnSpc>
              <a:spcBef>
                <a:spcPct val="0"/>
              </a:spcBef>
            </a:pPr>
            <a:r>
              <a:rPr lang="en-US" sz="2554">
                <a:solidFill>
                  <a:srgbClr val="FFFFFF"/>
                </a:solidFill>
                <a:latin typeface="Poppins 1"/>
              </a:rPr>
              <a:t>Bodily privacy &amp; data privacy collided in the US Supreme Court's overturning of Roe v. Wade. Suddenly the privacy implications of our digital reality became very real. People are deleting period-tracking apps &amp; thinking twice about their online searches or even messages they send in private chats. </a:t>
            </a:r>
          </a:p>
        </p:txBody>
      </p:sp>
      <p:sp>
        <p:nvSpPr>
          <p:cNvPr id="5" name="TextBox 5"/>
          <p:cNvSpPr txBox="1"/>
          <p:nvPr/>
        </p:nvSpPr>
        <p:spPr>
          <a:xfrm>
            <a:off x="1994215" y="2025866"/>
            <a:ext cx="6071050" cy="2447925"/>
          </a:xfrm>
          <a:prstGeom prst="rect">
            <a:avLst/>
          </a:prstGeom>
        </p:spPr>
        <p:txBody>
          <a:bodyPr lIns="0" tIns="0" rIns="0" bIns="0" rtlCol="0" anchor="t">
            <a:spAutoFit/>
          </a:bodyPr>
          <a:lstStyle/>
          <a:p>
            <a:pPr marL="0" lvl="0" indent="0" algn="l">
              <a:lnSpc>
                <a:spcPts val="9600"/>
              </a:lnSpc>
              <a:spcBef>
                <a:spcPct val="0"/>
              </a:spcBef>
            </a:pPr>
            <a:r>
              <a:rPr lang="en-US" sz="8000" spc="-80">
                <a:solidFill>
                  <a:srgbClr val="FFFFFF"/>
                </a:solidFill>
                <a:latin typeface="League Spartan Bold"/>
              </a:rPr>
              <a:t>ROE GETS REAL</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68177" y="9869838"/>
            <a:ext cx="176223" cy="176223"/>
          </a:xfrm>
          <a:prstGeom prst="rect">
            <a:avLst/>
          </a:prstGeom>
        </p:spPr>
      </p:pic>
      <p:sp>
        <p:nvSpPr>
          <p:cNvPr id="7" name="TextBox 7"/>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pic>
        <p:nvPicPr>
          <p:cNvPr id="11" name="Picture 10" descr="A screenshot of a video game&#10;&#10;Description automatically generated">
            <a:hlinkClick r:id="rId6"/>
            <a:extLst>
              <a:ext uri="{FF2B5EF4-FFF2-40B4-BE49-F238E27FC236}">
                <a16:creationId xmlns:a16="http://schemas.microsoft.com/office/drawing/2014/main" id="{0012BEC6-51DD-126A-AF20-F527180E52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38854">
            <a:off x="13705111" y="2801499"/>
            <a:ext cx="3880242" cy="2460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a:hlinkClick r:id="rId2" tooltip="https://github.com/LINCnil/GDPR-Developer-Guide"/>
          </p:cNvPr>
          <p:cNvPicPr>
            <a:picLocks noChangeAspect="1"/>
          </p:cNvPicPr>
          <p:nvPr/>
        </p:nvPicPr>
        <p:blipFill>
          <a:blip r:embed="rId3"/>
          <a:srcRect/>
          <a:stretch>
            <a:fillRect/>
          </a:stretch>
        </p:blipFill>
        <p:spPr>
          <a:xfrm>
            <a:off x="9394751" y="1503733"/>
            <a:ext cx="8241815" cy="7552745"/>
          </a:xfrm>
          <a:prstGeom prst="rect">
            <a:avLst/>
          </a:prstGeom>
        </p:spPr>
      </p:pic>
      <p:grpSp>
        <p:nvGrpSpPr>
          <p:cNvPr id="3" name="Group 3"/>
          <p:cNvGrpSpPr/>
          <p:nvPr/>
        </p:nvGrpSpPr>
        <p:grpSpPr>
          <a:xfrm>
            <a:off x="1923388" y="1028700"/>
            <a:ext cx="5495142" cy="2490835"/>
            <a:chOff x="0" y="0"/>
            <a:chExt cx="7326857" cy="3321114"/>
          </a:xfrm>
        </p:grpSpPr>
        <p:sp>
          <p:nvSpPr>
            <p:cNvPr id="4" name="TextBox 4"/>
            <p:cNvSpPr txBox="1"/>
            <p:nvPr/>
          </p:nvSpPr>
          <p:spPr>
            <a:xfrm>
              <a:off x="0" y="104775"/>
              <a:ext cx="7326857" cy="2618105"/>
            </a:xfrm>
            <a:prstGeom prst="rect">
              <a:avLst/>
            </a:prstGeom>
          </p:spPr>
          <p:txBody>
            <a:bodyPr lIns="0" tIns="0" rIns="0" bIns="0" rtlCol="0" anchor="t">
              <a:spAutoFit/>
            </a:bodyPr>
            <a:lstStyle/>
            <a:p>
              <a:pPr algn="l">
                <a:lnSpc>
                  <a:spcPts val="7560"/>
                </a:lnSpc>
              </a:pPr>
              <a:r>
                <a:rPr lang="en-US" sz="7200" spc="-100">
                  <a:solidFill>
                    <a:srgbClr val="000000"/>
                  </a:solidFill>
                  <a:latin typeface="Lemonada Semi Bold Bold"/>
                </a:rPr>
                <a:t>Bake Privacy In</a:t>
              </a:r>
            </a:p>
          </p:txBody>
        </p:sp>
        <p:sp>
          <p:nvSpPr>
            <p:cNvPr id="5" name="TextBox 5"/>
            <p:cNvSpPr txBox="1"/>
            <p:nvPr/>
          </p:nvSpPr>
          <p:spPr>
            <a:xfrm>
              <a:off x="0" y="2934399"/>
              <a:ext cx="7038895" cy="386715"/>
            </a:xfrm>
            <a:prstGeom prst="rect">
              <a:avLst/>
            </a:prstGeom>
          </p:spPr>
          <p:txBody>
            <a:bodyPr lIns="0" tIns="0" rIns="0" bIns="0" rtlCol="0" anchor="t">
              <a:spAutoFit/>
            </a:bodyPr>
            <a:lstStyle/>
            <a:p>
              <a:pPr algn="l">
                <a:lnSpc>
                  <a:spcPts val="2520"/>
                </a:lnSpc>
              </a:pPr>
              <a:r>
                <a:rPr lang="en-US" sz="1800" spc="179">
                  <a:solidFill>
                    <a:srgbClr val="FFFFFF"/>
                  </a:solidFill>
                  <a:latin typeface="Open Sans Hebrew Bold"/>
                </a:rPr>
                <a:t>The devil is in the code</a:t>
              </a:r>
            </a:p>
          </p:txBody>
        </p:sp>
      </p:grpSp>
      <p:pic>
        <p:nvPicPr>
          <p:cNvPr id="7" name="Picture 6" descr="Graphical user interface&#10;&#10;Description automatically generated with medium confidence">
            <a:hlinkClick r:id="rId4"/>
            <a:extLst>
              <a:ext uri="{FF2B5EF4-FFF2-40B4-BE49-F238E27FC236}">
                <a16:creationId xmlns:a16="http://schemas.microsoft.com/office/drawing/2014/main" id="{4B245B67-655D-9D54-D08C-FB4C9D11F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3388" y="4123630"/>
            <a:ext cx="6382412" cy="493284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407" t="3626" r="3204" b="29529"/>
          <a:stretch>
            <a:fillRect/>
          </a:stretch>
        </p:blipFill>
        <p:spPr>
          <a:xfrm>
            <a:off x="1028700" y="2203078"/>
            <a:ext cx="5327576" cy="6859642"/>
          </a:xfrm>
          <a:prstGeom prst="rect">
            <a:avLst/>
          </a:prstGeom>
        </p:spPr>
      </p:pic>
      <p:pic>
        <p:nvPicPr>
          <p:cNvPr id="3" name="Picture 3"/>
          <p:cNvPicPr>
            <a:picLocks noChangeAspect="1"/>
          </p:cNvPicPr>
          <p:nvPr/>
        </p:nvPicPr>
        <p:blipFill>
          <a:blip r:embed="rId3"/>
          <a:srcRect/>
          <a:stretch>
            <a:fillRect/>
          </a:stretch>
        </p:blipFill>
        <p:spPr>
          <a:xfrm>
            <a:off x="7662685" y="2203078"/>
            <a:ext cx="9084702" cy="6381212"/>
          </a:xfrm>
          <a:prstGeom prst="rect">
            <a:avLst/>
          </a:prstGeom>
        </p:spPr>
      </p:pic>
      <p:sp>
        <p:nvSpPr>
          <p:cNvPr id="4" name="TextBox 4"/>
          <p:cNvSpPr txBox="1"/>
          <p:nvPr/>
        </p:nvSpPr>
        <p:spPr>
          <a:xfrm>
            <a:off x="1028700" y="9213151"/>
            <a:ext cx="5144095" cy="349949"/>
          </a:xfrm>
          <a:prstGeom prst="rect">
            <a:avLst/>
          </a:prstGeom>
        </p:spPr>
        <p:txBody>
          <a:bodyPr lIns="0" tIns="0" rIns="0" bIns="0" rtlCol="0" anchor="t">
            <a:spAutoFit/>
          </a:bodyPr>
          <a:lstStyle/>
          <a:p>
            <a:pPr algn="ctr">
              <a:lnSpc>
                <a:spcPts val="2761"/>
              </a:lnSpc>
              <a:spcBef>
                <a:spcPct val="0"/>
              </a:spcBef>
            </a:pPr>
            <a:r>
              <a:rPr lang="en-US" sz="1972">
                <a:solidFill>
                  <a:srgbClr val="0696BF"/>
                </a:solidFill>
                <a:latin typeface="Arimo"/>
              </a:rPr>
              <a:t>www.cs.ru.nl/~jhh/publications/pds-booklet.pdf</a:t>
            </a:r>
          </a:p>
        </p:txBody>
      </p:sp>
      <p:sp>
        <p:nvSpPr>
          <p:cNvPr id="5" name="TextBox 5"/>
          <p:cNvSpPr txBox="1"/>
          <p:nvPr/>
        </p:nvSpPr>
        <p:spPr>
          <a:xfrm>
            <a:off x="13873070" y="8800464"/>
            <a:ext cx="2874318" cy="457836"/>
          </a:xfrm>
          <a:prstGeom prst="rect">
            <a:avLst/>
          </a:prstGeom>
        </p:spPr>
        <p:txBody>
          <a:bodyPr lIns="0" tIns="0" rIns="0" bIns="0" rtlCol="0" anchor="t">
            <a:spAutoFit/>
          </a:bodyPr>
          <a:lstStyle/>
          <a:p>
            <a:pPr algn="ctr">
              <a:lnSpc>
                <a:spcPts val="3639"/>
              </a:lnSpc>
            </a:pPr>
            <a:r>
              <a:rPr lang="en-US" sz="2599">
                <a:solidFill>
                  <a:srgbClr val="0C1140"/>
                </a:solidFill>
                <a:latin typeface="Poppins 1"/>
              </a:rPr>
              <a:t>ethyca.com/fides</a:t>
            </a:r>
          </a:p>
        </p:txBody>
      </p:sp>
      <p:grpSp>
        <p:nvGrpSpPr>
          <p:cNvPr id="6" name="Group 6"/>
          <p:cNvGrpSpPr/>
          <p:nvPr/>
        </p:nvGrpSpPr>
        <p:grpSpPr>
          <a:xfrm>
            <a:off x="1028700" y="259532"/>
            <a:ext cx="12367856" cy="1538335"/>
            <a:chOff x="0" y="0"/>
            <a:chExt cx="16490475" cy="2051114"/>
          </a:xfrm>
        </p:grpSpPr>
        <p:sp>
          <p:nvSpPr>
            <p:cNvPr id="7" name="TextBox 7"/>
            <p:cNvSpPr txBox="1"/>
            <p:nvPr/>
          </p:nvSpPr>
          <p:spPr>
            <a:xfrm>
              <a:off x="0" y="104775"/>
              <a:ext cx="16490475" cy="1348105"/>
            </a:xfrm>
            <a:prstGeom prst="rect">
              <a:avLst/>
            </a:prstGeom>
          </p:spPr>
          <p:txBody>
            <a:bodyPr lIns="0" tIns="0" rIns="0" bIns="0" rtlCol="0" anchor="t">
              <a:spAutoFit/>
            </a:bodyPr>
            <a:lstStyle/>
            <a:p>
              <a:pPr algn="l">
                <a:lnSpc>
                  <a:spcPts val="7560"/>
                </a:lnSpc>
              </a:pPr>
              <a:r>
                <a:rPr lang="en-US" sz="7200" spc="-100">
                  <a:solidFill>
                    <a:srgbClr val="000000"/>
                  </a:solidFill>
                  <a:latin typeface="Lemonada Semi Bold Bold"/>
                </a:rPr>
                <a:t>Bake Privacy In</a:t>
              </a:r>
            </a:p>
          </p:txBody>
        </p:sp>
        <p:sp>
          <p:nvSpPr>
            <p:cNvPr id="8" name="TextBox 8"/>
            <p:cNvSpPr txBox="1"/>
            <p:nvPr/>
          </p:nvSpPr>
          <p:spPr>
            <a:xfrm>
              <a:off x="0" y="1664399"/>
              <a:ext cx="15842363" cy="386715"/>
            </a:xfrm>
            <a:prstGeom prst="rect">
              <a:avLst/>
            </a:prstGeom>
          </p:spPr>
          <p:txBody>
            <a:bodyPr lIns="0" tIns="0" rIns="0" bIns="0" rtlCol="0" anchor="t">
              <a:spAutoFit/>
            </a:bodyPr>
            <a:lstStyle/>
            <a:p>
              <a:pPr algn="l">
                <a:lnSpc>
                  <a:spcPts val="2520"/>
                </a:lnSpc>
              </a:pPr>
              <a:r>
                <a:rPr lang="en-US" sz="1800" spc="179">
                  <a:solidFill>
                    <a:srgbClr val="3088D4"/>
                  </a:solidFill>
                  <a:latin typeface="Open Sans Hebrew Bold"/>
                </a:rPr>
                <a:t>At code-level, and in system architectur, in your data flows in addition to your policies</a:t>
              </a:r>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96556" y="9869838"/>
            <a:ext cx="176223" cy="176223"/>
          </a:xfrm>
          <a:prstGeom prst="rect">
            <a:avLst/>
          </a:prstGeom>
        </p:spPr>
      </p:pic>
      <p:sp>
        <p:nvSpPr>
          <p:cNvPr id="10" name="TextBox 10"/>
          <p:cNvSpPr txBox="1"/>
          <p:nvPr/>
        </p:nvSpPr>
        <p:spPr>
          <a:xfrm>
            <a:off x="13572763" y="9720425"/>
            <a:ext cx="3215655" cy="415990"/>
          </a:xfrm>
          <a:prstGeom prst="rect">
            <a:avLst/>
          </a:prstGeom>
        </p:spPr>
        <p:txBody>
          <a:bodyPr lIns="0" tIns="0" rIns="0" bIns="0" rtlCol="0" anchor="t">
            <a:spAutoFit/>
          </a:bodyPr>
          <a:lstStyle/>
          <a:p>
            <a:pPr algn="ctr">
              <a:lnSpc>
                <a:spcPts val="3321"/>
              </a:lnSpc>
              <a:spcBef>
                <a:spcPct val="0"/>
              </a:spcBef>
            </a:pPr>
            <a:r>
              <a:rPr lang="en-US" sz="2372">
                <a:solidFill>
                  <a:srgbClr val="000000"/>
                </a:solidFill>
                <a:latin typeface="Arimo"/>
              </a:rPr>
              <a:t> Abigail Dubiniecki 2022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a:hlinkClick r:id="rId2"/>
          </p:cNvPr>
          <p:cNvPicPr>
            <a:picLocks noChangeAspect="1"/>
          </p:cNvPicPr>
          <p:nvPr/>
        </p:nvPicPr>
        <p:blipFill>
          <a:blip r:embed="rId3"/>
          <a:srcRect/>
          <a:stretch>
            <a:fillRect/>
          </a:stretch>
        </p:blipFill>
        <p:spPr>
          <a:xfrm>
            <a:off x="1898081" y="2281258"/>
            <a:ext cx="9071933" cy="5934512"/>
          </a:xfrm>
          <a:prstGeom prst="rect">
            <a:avLst/>
          </a:prstGeom>
        </p:spPr>
      </p:pic>
      <p:pic>
        <p:nvPicPr>
          <p:cNvPr id="3" name="Picture 3"/>
          <p:cNvPicPr>
            <a:picLocks noChangeAspect="1"/>
          </p:cNvPicPr>
          <p:nvPr/>
        </p:nvPicPr>
        <p:blipFill>
          <a:blip r:embed="rId4"/>
          <a:srcRect/>
          <a:stretch>
            <a:fillRect/>
          </a:stretch>
        </p:blipFill>
        <p:spPr>
          <a:xfrm>
            <a:off x="12102896" y="3544115"/>
            <a:ext cx="4992163" cy="4671655"/>
          </a:xfrm>
          <a:prstGeom prst="rect">
            <a:avLst/>
          </a:prstGeom>
        </p:spPr>
      </p:pic>
      <p:grpSp>
        <p:nvGrpSpPr>
          <p:cNvPr id="4" name="Group 4"/>
          <p:cNvGrpSpPr/>
          <p:nvPr/>
        </p:nvGrpSpPr>
        <p:grpSpPr>
          <a:xfrm>
            <a:off x="12102896" y="1156281"/>
            <a:ext cx="3538910" cy="2083034"/>
            <a:chOff x="0" y="0"/>
            <a:chExt cx="4718547" cy="2777379"/>
          </a:xfrm>
        </p:grpSpPr>
        <p:sp>
          <p:nvSpPr>
            <p:cNvPr id="5" name="TextBox 5"/>
            <p:cNvSpPr txBox="1"/>
            <p:nvPr/>
          </p:nvSpPr>
          <p:spPr>
            <a:xfrm>
              <a:off x="0" y="-9525"/>
              <a:ext cx="4718547" cy="2195630"/>
            </a:xfrm>
            <a:prstGeom prst="rect">
              <a:avLst/>
            </a:prstGeom>
          </p:spPr>
          <p:txBody>
            <a:bodyPr lIns="0" tIns="0" rIns="0" bIns="0" rtlCol="0" anchor="t">
              <a:spAutoFit/>
            </a:bodyPr>
            <a:lstStyle/>
            <a:p>
              <a:pPr algn="l">
                <a:lnSpc>
                  <a:spcPts val="4241"/>
                </a:lnSpc>
              </a:pPr>
              <a:r>
                <a:rPr lang="en-US" sz="3688" spc="258">
                  <a:solidFill>
                    <a:srgbClr val="000000"/>
                  </a:solidFill>
                  <a:latin typeface="Helveticish Bold"/>
                </a:rPr>
                <a:t>PRIVACY THREAT MODELING</a:t>
              </a:r>
            </a:p>
          </p:txBody>
        </p:sp>
        <p:sp>
          <p:nvSpPr>
            <p:cNvPr id="6" name="TextBox 6"/>
            <p:cNvSpPr txBox="1"/>
            <p:nvPr/>
          </p:nvSpPr>
          <p:spPr>
            <a:xfrm>
              <a:off x="0" y="2265675"/>
              <a:ext cx="4357376" cy="511704"/>
            </a:xfrm>
            <a:prstGeom prst="rect">
              <a:avLst/>
            </a:prstGeom>
          </p:spPr>
          <p:txBody>
            <a:bodyPr lIns="0" tIns="0" rIns="0" bIns="0" rtlCol="0" anchor="t">
              <a:spAutoFit/>
            </a:bodyPr>
            <a:lstStyle/>
            <a:p>
              <a:pPr algn="l">
                <a:lnSpc>
                  <a:spcPts val="3209"/>
                </a:lnSpc>
              </a:pPr>
              <a:r>
                <a:rPr lang="en-US" sz="2213" spc="154">
                  <a:solidFill>
                    <a:srgbClr val="000000"/>
                  </a:solidFill>
                  <a:latin typeface="Helveticish"/>
                </a:rPr>
                <a:t>STRIDE-inspired</a:t>
              </a:r>
            </a:p>
          </p:txBody>
        </p:sp>
      </p:grpSp>
      <p:sp>
        <p:nvSpPr>
          <p:cNvPr id="7" name="TextBox 7"/>
          <p:cNvSpPr txBox="1"/>
          <p:nvPr/>
        </p:nvSpPr>
        <p:spPr>
          <a:xfrm>
            <a:off x="12951652" y="8424738"/>
            <a:ext cx="4143407" cy="386644"/>
          </a:xfrm>
          <a:prstGeom prst="rect">
            <a:avLst/>
          </a:prstGeom>
        </p:spPr>
        <p:txBody>
          <a:bodyPr wrap="square" lIns="0" tIns="0" rIns="0" bIns="0" rtlCol="0" anchor="t">
            <a:spAutoFit/>
          </a:bodyPr>
          <a:lstStyle/>
          <a:p>
            <a:pPr>
              <a:lnSpc>
                <a:spcPts val="3321"/>
              </a:lnSpc>
              <a:spcBef>
                <a:spcPct val="0"/>
              </a:spcBef>
            </a:pPr>
            <a:r>
              <a:rPr lang="en-US" sz="2000" dirty="0">
                <a:solidFill>
                  <a:srgbClr val="000000"/>
                </a:solidFill>
                <a:latin typeface="Arimo"/>
              </a:rPr>
              <a:t>Gamified version: </a:t>
            </a:r>
            <a:r>
              <a:rPr lang="en-US" sz="2000" dirty="0" err="1">
                <a:solidFill>
                  <a:srgbClr val="000000"/>
                </a:solidFill>
                <a:latin typeface="Arimo"/>
              </a:rPr>
              <a:t>LINDDUN.org</a:t>
            </a:r>
            <a:r>
              <a:rPr lang="en-US" sz="2000" dirty="0">
                <a:solidFill>
                  <a:srgbClr val="000000"/>
                </a:solidFill>
                <a:latin typeface="Arimo"/>
              </a:rPr>
              <a:t>/GO</a:t>
            </a:r>
          </a:p>
        </p:txBody>
      </p:sp>
      <p:sp>
        <p:nvSpPr>
          <p:cNvPr id="8" name="TextBox 8"/>
          <p:cNvSpPr txBox="1"/>
          <p:nvPr/>
        </p:nvSpPr>
        <p:spPr>
          <a:xfrm>
            <a:off x="1898081" y="638120"/>
            <a:ext cx="6334497" cy="893446"/>
          </a:xfrm>
          <a:prstGeom prst="rect">
            <a:avLst/>
          </a:prstGeom>
        </p:spPr>
        <p:txBody>
          <a:bodyPr lIns="0" tIns="0" rIns="0" bIns="0" rtlCol="0" anchor="t">
            <a:spAutoFit/>
          </a:bodyPr>
          <a:lstStyle/>
          <a:p>
            <a:pPr algn="ctr">
              <a:lnSpc>
                <a:spcPts val="6929"/>
              </a:lnSpc>
            </a:pPr>
            <a:r>
              <a:rPr lang="en-US" sz="4949">
                <a:solidFill>
                  <a:srgbClr val="000000"/>
                </a:solidFill>
                <a:latin typeface="Poppins 2"/>
              </a:rPr>
              <a:t>Privacy Engineering</a:t>
            </a: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68177" y="9869838"/>
            <a:ext cx="176223" cy="176223"/>
          </a:xfrm>
          <a:prstGeom prst="rect">
            <a:avLst/>
          </a:prstGeom>
        </p:spPr>
      </p:pic>
      <p:sp>
        <p:nvSpPr>
          <p:cNvPr id="10" name="TextBox 10"/>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a:hlinkClick r:id="rId2" tooltip="http://matomo.org"/>
          </p:cNvPr>
          <p:cNvPicPr>
            <a:picLocks noChangeAspect="1"/>
          </p:cNvPicPr>
          <p:nvPr/>
        </p:nvPicPr>
        <p:blipFill>
          <a:blip r:embed="rId3"/>
          <a:srcRect/>
          <a:stretch>
            <a:fillRect/>
          </a:stretch>
        </p:blipFill>
        <p:spPr>
          <a:xfrm>
            <a:off x="5578265" y="1465955"/>
            <a:ext cx="3565735" cy="1036974"/>
          </a:xfrm>
          <a:prstGeom prst="rect">
            <a:avLst/>
          </a:prstGeom>
        </p:spPr>
      </p:pic>
      <p:pic>
        <p:nvPicPr>
          <p:cNvPr id="3" name="Picture 3">
            <a:hlinkClick r:id="rId4" tooltip="https://www.simpleanalytics.com"/>
          </p:cNvPr>
          <p:cNvPicPr>
            <a:picLocks noChangeAspect="1"/>
          </p:cNvPicPr>
          <p:nvPr/>
        </p:nvPicPr>
        <p:blipFill>
          <a:blip r:embed="rId5"/>
          <a:srcRect/>
          <a:stretch>
            <a:fillRect/>
          </a:stretch>
        </p:blipFill>
        <p:spPr>
          <a:xfrm>
            <a:off x="10943552" y="1465955"/>
            <a:ext cx="5762650" cy="1055753"/>
          </a:xfrm>
          <a:prstGeom prst="rect">
            <a:avLst/>
          </a:prstGeom>
        </p:spPr>
      </p:pic>
      <p:pic>
        <p:nvPicPr>
          <p:cNvPr id="4" name="Picture 4">
            <a:hlinkClick r:id="rId6"/>
          </p:cNvPr>
          <p:cNvPicPr>
            <a:picLocks noChangeAspect="1"/>
          </p:cNvPicPr>
          <p:nvPr/>
        </p:nvPicPr>
        <p:blipFill>
          <a:blip r:embed="rId7"/>
          <a:srcRect t="3636" b="3636"/>
          <a:stretch>
            <a:fillRect/>
          </a:stretch>
        </p:blipFill>
        <p:spPr>
          <a:xfrm>
            <a:off x="5578265" y="3681636"/>
            <a:ext cx="3565735" cy="1242410"/>
          </a:xfrm>
          <a:prstGeom prst="rect">
            <a:avLst/>
          </a:prstGeom>
        </p:spPr>
      </p:pic>
      <p:pic>
        <p:nvPicPr>
          <p:cNvPr id="5" name="Picture 5">
            <a:hlinkClick r:id="rId8" tooltip="https://www.dataswift.io"/>
          </p:cNvPr>
          <p:cNvPicPr>
            <a:picLocks noChangeAspect="1"/>
          </p:cNvPicPr>
          <p:nvPr/>
        </p:nvPicPr>
        <p:blipFill>
          <a:blip r:embed="rId9"/>
          <a:srcRect/>
          <a:stretch>
            <a:fillRect/>
          </a:stretch>
        </p:blipFill>
        <p:spPr>
          <a:xfrm>
            <a:off x="10943552" y="3681636"/>
            <a:ext cx="4156427" cy="1242410"/>
          </a:xfrm>
          <a:prstGeom prst="rect">
            <a:avLst/>
          </a:prstGeom>
        </p:spPr>
      </p:pic>
      <p:pic>
        <p:nvPicPr>
          <p:cNvPr id="6" name="Picture 6">
            <a:hlinkClick r:id="rId10" tooltip="https://good-loop.com"/>
          </p:cNvPr>
          <p:cNvPicPr>
            <a:picLocks noChangeAspect="1"/>
          </p:cNvPicPr>
          <p:nvPr/>
        </p:nvPicPr>
        <p:blipFill>
          <a:blip r:embed="rId11"/>
          <a:srcRect/>
          <a:stretch>
            <a:fillRect/>
          </a:stretch>
        </p:blipFill>
        <p:spPr>
          <a:xfrm>
            <a:off x="5578265" y="5760067"/>
            <a:ext cx="4801088" cy="1156626"/>
          </a:xfrm>
          <a:prstGeom prst="rect">
            <a:avLst/>
          </a:prstGeom>
        </p:spPr>
      </p:pic>
      <p:pic>
        <p:nvPicPr>
          <p:cNvPr id="7" name="Picture 7">
            <a:hlinkClick r:id="rId12" tooltip="https://brave.com/brave-ads/"/>
          </p:cNvPr>
          <p:cNvPicPr>
            <a:picLocks noChangeAspect="1"/>
          </p:cNvPicPr>
          <p:nvPr/>
        </p:nvPicPr>
        <p:blipFill>
          <a:blip r:embed="rId13"/>
          <a:srcRect/>
          <a:stretch>
            <a:fillRect/>
          </a:stretch>
        </p:blipFill>
        <p:spPr>
          <a:xfrm>
            <a:off x="10943552" y="5400578"/>
            <a:ext cx="4521745" cy="1516115"/>
          </a:xfrm>
          <a:prstGeom prst="rect">
            <a:avLst/>
          </a:prstGeom>
        </p:spPr>
      </p:pic>
      <p:pic>
        <p:nvPicPr>
          <p:cNvPr id="8" name="Picture 8">
            <a:hlinkClick r:id="rId14" tooltip="https://www.getrevue.co"/>
          </p:cNvPr>
          <p:cNvPicPr>
            <a:picLocks noChangeAspect="1"/>
          </p:cNvPicPr>
          <p:nvPr/>
        </p:nvPicPr>
        <p:blipFill>
          <a:blip r:embed="rId15"/>
          <a:srcRect r="48668" b="2037"/>
          <a:stretch>
            <a:fillRect/>
          </a:stretch>
        </p:blipFill>
        <p:spPr>
          <a:xfrm>
            <a:off x="10718141" y="7748859"/>
            <a:ext cx="5801051" cy="1259326"/>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2138896">
            <a:off x="16085247" y="7162132"/>
            <a:ext cx="1241910" cy="1242945"/>
          </a:xfrm>
          <a:prstGeom prst="rect">
            <a:avLst/>
          </a:prstGeom>
        </p:spPr>
      </p:pic>
      <p:pic>
        <p:nvPicPr>
          <p:cNvPr id="10" name="Picture 10">
            <a:hlinkClick r:id="rId18" tooltip="https://write.as"/>
          </p:cNvPr>
          <p:cNvPicPr>
            <a:picLocks noChangeAspect="1"/>
          </p:cNvPicPr>
          <p:nvPr/>
        </p:nvPicPr>
        <p:blipFill>
          <a:blip r:embed="rId19"/>
          <a:srcRect/>
          <a:stretch>
            <a:fillRect/>
          </a:stretch>
        </p:blipFill>
        <p:spPr>
          <a:xfrm>
            <a:off x="5578265" y="7848489"/>
            <a:ext cx="4417887" cy="1159695"/>
          </a:xfrm>
          <a:prstGeom prst="rect">
            <a:avLst/>
          </a:prstGeom>
        </p:spPr>
      </p:pic>
      <p:grpSp>
        <p:nvGrpSpPr>
          <p:cNvPr id="11" name="Group 11"/>
          <p:cNvGrpSpPr/>
          <p:nvPr/>
        </p:nvGrpSpPr>
        <p:grpSpPr>
          <a:xfrm>
            <a:off x="1028700" y="1327875"/>
            <a:ext cx="3952659" cy="1670535"/>
            <a:chOff x="0" y="0"/>
            <a:chExt cx="5270212" cy="2227380"/>
          </a:xfrm>
        </p:grpSpPr>
        <p:sp>
          <p:nvSpPr>
            <p:cNvPr id="12" name="TextBox 12"/>
            <p:cNvSpPr txBox="1"/>
            <p:nvPr/>
          </p:nvSpPr>
          <p:spPr>
            <a:xfrm>
              <a:off x="0" y="295275"/>
              <a:ext cx="5270212" cy="1251634"/>
            </a:xfrm>
            <a:prstGeom prst="rect">
              <a:avLst/>
            </a:prstGeom>
          </p:spPr>
          <p:txBody>
            <a:bodyPr lIns="0" tIns="0" rIns="0" bIns="0" rtlCol="0" anchor="t">
              <a:spAutoFit/>
            </a:bodyPr>
            <a:lstStyle/>
            <a:p>
              <a:pPr algn="ctr">
                <a:lnSpc>
                  <a:spcPts val="6014"/>
                </a:lnSpc>
              </a:pPr>
              <a:r>
                <a:rPr lang="en-US" sz="7612">
                  <a:solidFill>
                    <a:srgbClr val="000000"/>
                  </a:solidFill>
                  <a:latin typeface="Sacramento"/>
                </a:rPr>
                <a:t>analyse</a:t>
              </a:r>
            </a:p>
          </p:txBody>
        </p:sp>
        <p:sp>
          <p:nvSpPr>
            <p:cNvPr id="13" name="TextBox 13"/>
            <p:cNvSpPr txBox="1"/>
            <p:nvPr/>
          </p:nvSpPr>
          <p:spPr>
            <a:xfrm>
              <a:off x="138554" y="1974677"/>
              <a:ext cx="4993104" cy="252703"/>
            </a:xfrm>
            <a:prstGeom prst="rect">
              <a:avLst/>
            </a:prstGeom>
          </p:spPr>
          <p:txBody>
            <a:bodyPr lIns="0" tIns="0" rIns="0" bIns="0" rtlCol="0" anchor="t">
              <a:spAutoFit/>
            </a:bodyPr>
            <a:lstStyle/>
            <a:p>
              <a:pPr algn="ctr">
                <a:lnSpc>
                  <a:spcPts val="1636"/>
                </a:lnSpc>
              </a:pPr>
              <a:r>
                <a:rPr lang="en-US" sz="1056" spc="181">
                  <a:solidFill>
                    <a:srgbClr val="000000"/>
                  </a:solidFill>
                  <a:latin typeface="Montserrat Classic"/>
                </a:rPr>
                <a:t>WITHOUT SURVEILLANCE</a:t>
              </a:r>
            </a:p>
          </p:txBody>
        </p:sp>
      </p:grpSp>
      <p:grpSp>
        <p:nvGrpSpPr>
          <p:cNvPr id="14" name="Group 14"/>
          <p:cNvGrpSpPr/>
          <p:nvPr/>
        </p:nvGrpSpPr>
        <p:grpSpPr>
          <a:xfrm>
            <a:off x="1028700" y="3472965"/>
            <a:ext cx="3952659" cy="1670535"/>
            <a:chOff x="0" y="0"/>
            <a:chExt cx="5270212" cy="2227380"/>
          </a:xfrm>
        </p:grpSpPr>
        <p:sp>
          <p:nvSpPr>
            <p:cNvPr id="15" name="TextBox 15"/>
            <p:cNvSpPr txBox="1"/>
            <p:nvPr/>
          </p:nvSpPr>
          <p:spPr>
            <a:xfrm>
              <a:off x="0" y="295275"/>
              <a:ext cx="5270212" cy="1251634"/>
            </a:xfrm>
            <a:prstGeom prst="rect">
              <a:avLst/>
            </a:prstGeom>
          </p:spPr>
          <p:txBody>
            <a:bodyPr lIns="0" tIns="0" rIns="0" bIns="0" rtlCol="0" anchor="t">
              <a:spAutoFit/>
            </a:bodyPr>
            <a:lstStyle/>
            <a:p>
              <a:pPr algn="ctr">
                <a:lnSpc>
                  <a:spcPts val="6014"/>
                </a:lnSpc>
              </a:pPr>
              <a:r>
                <a:rPr lang="en-US" sz="7612">
                  <a:solidFill>
                    <a:srgbClr val="000000"/>
                  </a:solidFill>
                  <a:latin typeface="Sacramento"/>
                </a:rPr>
                <a:t>engage</a:t>
              </a:r>
            </a:p>
          </p:txBody>
        </p:sp>
        <p:sp>
          <p:nvSpPr>
            <p:cNvPr id="16" name="TextBox 16"/>
            <p:cNvSpPr txBox="1"/>
            <p:nvPr/>
          </p:nvSpPr>
          <p:spPr>
            <a:xfrm>
              <a:off x="138554" y="1974677"/>
              <a:ext cx="4993104" cy="252703"/>
            </a:xfrm>
            <a:prstGeom prst="rect">
              <a:avLst/>
            </a:prstGeom>
          </p:spPr>
          <p:txBody>
            <a:bodyPr lIns="0" tIns="0" rIns="0" bIns="0" rtlCol="0" anchor="t">
              <a:spAutoFit/>
            </a:bodyPr>
            <a:lstStyle/>
            <a:p>
              <a:pPr algn="ctr">
                <a:lnSpc>
                  <a:spcPts val="1636"/>
                </a:lnSpc>
              </a:pPr>
              <a:r>
                <a:rPr lang="en-US" sz="1056" spc="181">
                  <a:solidFill>
                    <a:srgbClr val="000000"/>
                  </a:solidFill>
                  <a:latin typeface="Montserrat Classic"/>
                </a:rPr>
                <a:t>WITHOUT BEING CREEPY</a:t>
              </a:r>
            </a:p>
          </p:txBody>
        </p:sp>
      </p:grpSp>
      <p:grpSp>
        <p:nvGrpSpPr>
          <p:cNvPr id="17" name="Group 17"/>
          <p:cNvGrpSpPr/>
          <p:nvPr/>
        </p:nvGrpSpPr>
        <p:grpSpPr>
          <a:xfrm>
            <a:off x="1028700" y="5760067"/>
            <a:ext cx="3952659" cy="1670535"/>
            <a:chOff x="0" y="0"/>
            <a:chExt cx="5270212" cy="2227380"/>
          </a:xfrm>
        </p:grpSpPr>
        <p:sp>
          <p:nvSpPr>
            <p:cNvPr id="18" name="TextBox 18"/>
            <p:cNvSpPr txBox="1"/>
            <p:nvPr/>
          </p:nvSpPr>
          <p:spPr>
            <a:xfrm>
              <a:off x="0" y="295275"/>
              <a:ext cx="5270212" cy="1251634"/>
            </a:xfrm>
            <a:prstGeom prst="rect">
              <a:avLst/>
            </a:prstGeom>
          </p:spPr>
          <p:txBody>
            <a:bodyPr lIns="0" tIns="0" rIns="0" bIns="0" rtlCol="0" anchor="t">
              <a:spAutoFit/>
            </a:bodyPr>
            <a:lstStyle/>
            <a:p>
              <a:pPr algn="ctr">
                <a:lnSpc>
                  <a:spcPts val="6014"/>
                </a:lnSpc>
              </a:pPr>
              <a:r>
                <a:rPr lang="en-US" sz="7612">
                  <a:solidFill>
                    <a:srgbClr val="000000"/>
                  </a:solidFill>
                  <a:latin typeface="Sacramento"/>
                </a:rPr>
                <a:t>advertise</a:t>
              </a:r>
            </a:p>
          </p:txBody>
        </p:sp>
        <p:sp>
          <p:nvSpPr>
            <p:cNvPr id="19" name="TextBox 19"/>
            <p:cNvSpPr txBox="1"/>
            <p:nvPr/>
          </p:nvSpPr>
          <p:spPr>
            <a:xfrm>
              <a:off x="138554" y="1974677"/>
              <a:ext cx="4993104" cy="252703"/>
            </a:xfrm>
            <a:prstGeom prst="rect">
              <a:avLst/>
            </a:prstGeom>
          </p:spPr>
          <p:txBody>
            <a:bodyPr lIns="0" tIns="0" rIns="0" bIns="0" rtlCol="0" anchor="t">
              <a:spAutoFit/>
            </a:bodyPr>
            <a:lstStyle/>
            <a:p>
              <a:pPr algn="ctr">
                <a:lnSpc>
                  <a:spcPts val="1636"/>
                </a:lnSpc>
              </a:pPr>
              <a:r>
                <a:rPr lang="en-US" sz="1056" spc="181">
                  <a:solidFill>
                    <a:srgbClr val="000000"/>
                  </a:solidFill>
                  <a:latin typeface="Montserrat Classic"/>
                </a:rPr>
                <a:t>FAIRLY &amp; EFFECTIVELY</a:t>
              </a:r>
            </a:p>
          </p:txBody>
        </p:sp>
      </p:grpSp>
      <p:grpSp>
        <p:nvGrpSpPr>
          <p:cNvPr id="20" name="Group 20"/>
          <p:cNvGrpSpPr/>
          <p:nvPr/>
        </p:nvGrpSpPr>
        <p:grpSpPr>
          <a:xfrm>
            <a:off x="1028700" y="7748859"/>
            <a:ext cx="4228820" cy="1670535"/>
            <a:chOff x="0" y="0"/>
            <a:chExt cx="5638427" cy="2227380"/>
          </a:xfrm>
        </p:grpSpPr>
        <p:sp>
          <p:nvSpPr>
            <p:cNvPr id="21" name="TextBox 21"/>
            <p:cNvSpPr txBox="1"/>
            <p:nvPr/>
          </p:nvSpPr>
          <p:spPr>
            <a:xfrm>
              <a:off x="0" y="295275"/>
              <a:ext cx="5638427" cy="1251634"/>
            </a:xfrm>
            <a:prstGeom prst="rect">
              <a:avLst/>
            </a:prstGeom>
          </p:spPr>
          <p:txBody>
            <a:bodyPr lIns="0" tIns="0" rIns="0" bIns="0" rtlCol="0" anchor="t">
              <a:spAutoFit/>
            </a:bodyPr>
            <a:lstStyle/>
            <a:p>
              <a:pPr algn="ctr">
                <a:lnSpc>
                  <a:spcPts val="6014"/>
                </a:lnSpc>
              </a:pPr>
              <a:r>
                <a:rPr lang="en-US" sz="7612">
                  <a:solidFill>
                    <a:srgbClr val="000000"/>
                  </a:solidFill>
                  <a:latin typeface="Sacramento"/>
                </a:rPr>
                <a:t>own the room</a:t>
              </a:r>
            </a:p>
          </p:txBody>
        </p:sp>
        <p:sp>
          <p:nvSpPr>
            <p:cNvPr id="22" name="TextBox 22"/>
            <p:cNvSpPr txBox="1"/>
            <p:nvPr/>
          </p:nvSpPr>
          <p:spPr>
            <a:xfrm>
              <a:off x="148235" y="1974677"/>
              <a:ext cx="5341958" cy="252703"/>
            </a:xfrm>
            <a:prstGeom prst="rect">
              <a:avLst/>
            </a:prstGeom>
          </p:spPr>
          <p:txBody>
            <a:bodyPr lIns="0" tIns="0" rIns="0" bIns="0" rtlCol="0" anchor="t">
              <a:spAutoFit/>
            </a:bodyPr>
            <a:lstStyle/>
            <a:p>
              <a:pPr algn="ctr">
                <a:lnSpc>
                  <a:spcPts val="1636"/>
                </a:lnSpc>
              </a:pPr>
              <a:r>
                <a:rPr lang="en-US" sz="1056" spc="181">
                  <a:solidFill>
                    <a:srgbClr val="000000"/>
                  </a:solidFill>
                  <a:latin typeface="Montserrat Classic"/>
                </a:rPr>
                <a:t>REACH OUT TO YOUR AUDIENCES</a:t>
              </a:r>
            </a:p>
          </p:txBody>
        </p:sp>
      </p:grpSp>
      <p:pic>
        <p:nvPicPr>
          <p:cNvPr id="23" name="Picture 2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568177" y="9869838"/>
            <a:ext cx="176223" cy="176223"/>
          </a:xfrm>
          <a:prstGeom prst="rect">
            <a:avLst/>
          </a:prstGeom>
        </p:spPr>
      </p:pic>
      <p:sp>
        <p:nvSpPr>
          <p:cNvPr id="24" name="TextBox 24"/>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dirty="0">
                <a:solidFill>
                  <a:srgbClr val="FFFFFF"/>
                </a:solidFill>
                <a:latin typeface="Arimo"/>
              </a:rPr>
              <a:t> Abigail Dubiniecki 2022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a:hlinkClick r:id="rId2" tooltip="https://airtable.com/shrQP6YrR4RNrv3ur/tbl1Qpww80hHK7DZQ?backgroundColor=blue&amp;viewControls=on"/>
          </p:cNvPr>
          <p:cNvPicPr>
            <a:picLocks noChangeAspect="1"/>
          </p:cNvPicPr>
          <p:nvPr/>
        </p:nvPicPr>
        <p:blipFill>
          <a:blip r:embed="rId3"/>
          <a:srcRect t="2722" b="18784"/>
          <a:stretch>
            <a:fillRect/>
          </a:stretch>
        </p:blipFill>
        <p:spPr>
          <a:xfrm>
            <a:off x="2078906" y="1028700"/>
            <a:ext cx="14771098" cy="7695715"/>
          </a:xfrm>
          <a:prstGeom prst="rect">
            <a:avLst/>
          </a:prstGeom>
        </p:spPr>
      </p:pic>
      <p:sp>
        <p:nvSpPr>
          <p:cNvPr id="3" name="TextBox 3"/>
          <p:cNvSpPr txBox="1"/>
          <p:nvPr/>
        </p:nvSpPr>
        <p:spPr>
          <a:xfrm>
            <a:off x="2291051" y="8782685"/>
            <a:ext cx="14346808" cy="475615"/>
          </a:xfrm>
          <a:prstGeom prst="rect">
            <a:avLst/>
          </a:prstGeom>
        </p:spPr>
        <p:txBody>
          <a:bodyPr lIns="0" tIns="0" rIns="0" bIns="0" rtlCol="0" anchor="t">
            <a:spAutoFit/>
          </a:bodyPr>
          <a:lstStyle/>
          <a:p>
            <a:pPr algn="ctr">
              <a:lnSpc>
                <a:spcPts val="3710"/>
              </a:lnSpc>
            </a:pPr>
            <a:r>
              <a:rPr lang="en-US" sz="2650">
                <a:solidFill>
                  <a:srgbClr val="000000"/>
                </a:solidFill>
                <a:latin typeface="Poppins 2"/>
              </a:rPr>
              <a:t>Click the image for the full list or visit mydata.org/mydata-operators/to learn more.</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68177" y="9869838"/>
            <a:ext cx="176223" cy="176223"/>
          </a:xfrm>
          <a:prstGeom prst="rect">
            <a:avLst/>
          </a:prstGeom>
        </p:spPr>
      </p:pic>
      <p:sp>
        <p:nvSpPr>
          <p:cNvPr id="5" name="TextBox 5"/>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grpSp>
        <p:nvGrpSpPr>
          <p:cNvPr id="2" name="Group 2"/>
          <p:cNvGrpSpPr/>
          <p:nvPr/>
        </p:nvGrpSpPr>
        <p:grpSpPr>
          <a:xfrm>
            <a:off x="2254136" y="1778620"/>
            <a:ext cx="13779727" cy="5614096"/>
            <a:chOff x="0" y="0"/>
            <a:chExt cx="18372969" cy="7485462"/>
          </a:xfrm>
        </p:grpSpPr>
        <p:sp>
          <p:nvSpPr>
            <p:cNvPr id="3" name="TextBox 3"/>
            <p:cNvSpPr txBox="1"/>
            <p:nvPr/>
          </p:nvSpPr>
          <p:spPr>
            <a:xfrm>
              <a:off x="0" y="3049103"/>
              <a:ext cx="18372969" cy="4436359"/>
            </a:xfrm>
            <a:prstGeom prst="rect">
              <a:avLst/>
            </a:prstGeom>
          </p:spPr>
          <p:txBody>
            <a:bodyPr lIns="0" tIns="0" rIns="0" bIns="0" rtlCol="0" anchor="t">
              <a:spAutoFit/>
            </a:bodyPr>
            <a:lstStyle/>
            <a:p>
              <a:pPr algn="ctr">
                <a:lnSpc>
                  <a:spcPts val="24916"/>
                </a:lnSpc>
              </a:pPr>
              <a:r>
                <a:rPr lang="en-US" sz="23286" spc="2468">
                  <a:solidFill>
                    <a:srgbClr val="FFFFFF"/>
                  </a:solidFill>
                  <a:latin typeface="Six Caps"/>
                </a:rPr>
                <a:t>COMPETITIVE?</a:t>
              </a:r>
            </a:p>
          </p:txBody>
        </p:sp>
        <p:sp>
          <p:nvSpPr>
            <p:cNvPr id="4" name="TextBox 4"/>
            <p:cNvSpPr txBox="1"/>
            <p:nvPr/>
          </p:nvSpPr>
          <p:spPr>
            <a:xfrm>
              <a:off x="0" y="1560466"/>
              <a:ext cx="18372969" cy="964503"/>
            </a:xfrm>
            <a:prstGeom prst="rect">
              <a:avLst/>
            </a:prstGeom>
          </p:spPr>
          <p:txBody>
            <a:bodyPr lIns="0" tIns="0" rIns="0" bIns="0" rtlCol="0" anchor="t">
              <a:spAutoFit/>
            </a:bodyPr>
            <a:lstStyle/>
            <a:p>
              <a:pPr algn="ctr">
                <a:lnSpc>
                  <a:spcPts val="5609"/>
                </a:lnSpc>
              </a:pPr>
              <a:r>
                <a:rPr lang="en-US" sz="4794" spc="604">
                  <a:solidFill>
                    <a:srgbClr val="000000"/>
                  </a:solidFill>
                  <a:latin typeface="League Spartan"/>
                </a:rPr>
                <a:t>BUT WILL I STILL BE</a:t>
              </a:r>
            </a:p>
          </p:txBody>
        </p:sp>
        <p:sp>
          <p:nvSpPr>
            <p:cNvPr id="5" name="TextBox 5"/>
            <p:cNvSpPr txBox="1"/>
            <p:nvPr/>
          </p:nvSpPr>
          <p:spPr>
            <a:xfrm>
              <a:off x="0" y="-9525"/>
              <a:ext cx="18372969" cy="733005"/>
            </a:xfrm>
            <a:prstGeom prst="rect">
              <a:avLst/>
            </a:prstGeom>
          </p:spPr>
          <p:txBody>
            <a:bodyPr lIns="0" tIns="0" rIns="0" bIns="0" rtlCol="0" anchor="t">
              <a:spAutoFit/>
            </a:bodyPr>
            <a:lstStyle/>
            <a:p>
              <a:pPr algn="ctr">
                <a:lnSpc>
                  <a:spcPts val="4380"/>
                </a:lnSpc>
              </a:pPr>
              <a:r>
                <a:rPr lang="en-US" sz="3561" spc="202">
                  <a:solidFill>
                    <a:srgbClr val="FFFFFF"/>
                  </a:solidFill>
                  <a:latin typeface="Libre Baskerville Italics"/>
                </a:rPr>
                <a:t>Great... in theory</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8177" y="9869838"/>
            <a:ext cx="176223" cy="176223"/>
          </a:xfrm>
          <a:prstGeom prst="rect">
            <a:avLst/>
          </a:prstGeom>
        </p:spPr>
      </p:pic>
      <p:sp>
        <p:nvSpPr>
          <p:cNvPr id="7" name="TextBox 7"/>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a:hlinkClick r:id="rId2"/>
          </p:cNvPr>
          <p:cNvPicPr>
            <a:picLocks noChangeAspect="1"/>
          </p:cNvPicPr>
          <p:nvPr/>
        </p:nvPicPr>
        <p:blipFill>
          <a:blip r:embed="rId3"/>
          <a:srcRect/>
          <a:stretch>
            <a:fillRect/>
          </a:stretch>
        </p:blipFill>
        <p:spPr>
          <a:xfrm>
            <a:off x="2030363" y="3187682"/>
            <a:ext cx="13772136" cy="6300752"/>
          </a:xfrm>
          <a:prstGeom prst="rect">
            <a:avLst/>
          </a:prstGeom>
        </p:spPr>
      </p:pic>
      <p:sp>
        <p:nvSpPr>
          <p:cNvPr id="3" name="TextBox 3"/>
          <p:cNvSpPr txBox="1"/>
          <p:nvPr/>
        </p:nvSpPr>
        <p:spPr>
          <a:xfrm>
            <a:off x="4849644" y="770718"/>
            <a:ext cx="8133574" cy="1929862"/>
          </a:xfrm>
          <a:prstGeom prst="rect">
            <a:avLst/>
          </a:prstGeom>
        </p:spPr>
        <p:txBody>
          <a:bodyPr lIns="0" tIns="0" rIns="0" bIns="0" rtlCol="0" anchor="t">
            <a:spAutoFit/>
          </a:bodyPr>
          <a:lstStyle/>
          <a:p>
            <a:pPr algn="ctr">
              <a:lnSpc>
                <a:spcPts val="12558"/>
              </a:lnSpc>
            </a:pPr>
            <a:r>
              <a:rPr lang="en-US" sz="15697" spc="156">
                <a:solidFill>
                  <a:srgbClr val="FFC100"/>
                </a:solidFill>
                <a:latin typeface="Bodoni FLF Bold Italics"/>
              </a:rPr>
              <a:t>Yes!</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68177" y="9869838"/>
            <a:ext cx="176223" cy="176223"/>
          </a:xfrm>
          <a:prstGeom prst="rect">
            <a:avLst/>
          </a:prstGeom>
        </p:spPr>
      </p:pic>
      <p:sp>
        <p:nvSpPr>
          <p:cNvPr id="5" name="TextBox 5"/>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59892" y="1852693"/>
            <a:ext cx="5529090" cy="5983266"/>
          </a:xfrm>
          <a:prstGeom prst="rect">
            <a:avLst/>
          </a:prstGeom>
        </p:spPr>
      </p:pic>
      <p:pic>
        <p:nvPicPr>
          <p:cNvPr id="3" name="Picture 3"/>
          <p:cNvPicPr>
            <a:picLocks noChangeAspect="1"/>
          </p:cNvPicPr>
          <p:nvPr/>
        </p:nvPicPr>
        <p:blipFill>
          <a:blip r:embed="rId3"/>
          <a:srcRect t="11585" b="11585"/>
          <a:stretch>
            <a:fillRect/>
          </a:stretch>
        </p:blipFill>
        <p:spPr>
          <a:xfrm>
            <a:off x="10522314" y="4694165"/>
            <a:ext cx="3912711" cy="143894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93901" y="8038367"/>
            <a:ext cx="830872" cy="69189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55396" y="9074948"/>
            <a:ext cx="679662" cy="759784"/>
          </a:xfrm>
          <a:prstGeom prst="rect">
            <a:avLst/>
          </a:prstGeom>
        </p:spPr>
      </p:pic>
      <p:sp>
        <p:nvSpPr>
          <p:cNvPr id="6" name="TextBox 6"/>
          <p:cNvSpPr txBox="1"/>
          <p:nvPr/>
        </p:nvSpPr>
        <p:spPr>
          <a:xfrm>
            <a:off x="10223369" y="1766968"/>
            <a:ext cx="6889802" cy="1125855"/>
          </a:xfrm>
          <a:prstGeom prst="rect">
            <a:avLst/>
          </a:prstGeom>
        </p:spPr>
        <p:txBody>
          <a:bodyPr lIns="0" tIns="0" rIns="0" bIns="0" rtlCol="0" anchor="t">
            <a:spAutoFit/>
          </a:bodyPr>
          <a:lstStyle/>
          <a:p>
            <a:pPr algn="ctr">
              <a:lnSpc>
                <a:spcPts val="4409"/>
              </a:lnSpc>
            </a:pPr>
            <a:r>
              <a:rPr lang="en-US" sz="3150">
                <a:solidFill>
                  <a:srgbClr val="FFFFFF"/>
                </a:solidFill>
                <a:latin typeface="Poppins 2"/>
              </a:rPr>
              <a:t>Lawyer &amp; Certified Privacy Geek</a:t>
            </a:r>
          </a:p>
          <a:p>
            <a:pPr algn="ctr">
              <a:lnSpc>
                <a:spcPts val="4409"/>
              </a:lnSpc>
            </a:pPr>
            <a:endParaRPr lang="en-US" sz="3150">
              <a:solidFill>
                <a:srgbClr val="FFFFFF"/>
              </a:solidFill>
              <a:latin typeface="Poppins 2"/>
            </a:endParaRPr>
          </a:p>
        </p:txBody>
      </p:sp>
      <p:sp>
        <p:nvSpPr>
          <p:cNvPr id="7" name="TextBox 7"/>
          <p:cNvSpPr txBox="1"/>
          <p:nvPr/>
        </p:nvSpPr>
        <p:spPr>
          <a:xfrm>
            <a:off x="10541363" y="6204743"/>
            <a:ext cx="3758541" cy="1108637"/>
          </a:xfrm>
          <a:prstGeom prst="rect">
            <a:avLst/>
          </a:prstGeom>
        </p:spPr>
        <p:txBody>
          <a:bodyPr wrap="square" lIns="0" tIns="0" rIns="0" bIns="0" rtlCol="0" anchor="t">
            <a:spAutoFit/>
          </a:bodyPr>
          <a:lstStyle/>
          <a:p>
            <a:pPr>
              <a:lnSpc>
                <a:spcPts val="4409"/>
              </a:lnSpc>
            </a:pPr>
            <a:r>
              <a:rPr lang="en-US" sz="3150" dirty="0">
                <a:solidFill>
                  <a:srgbClr val="FFFFFF"/>
                </a:solidFill>
                <a:latin typeface="Poppins 2"/>
              </a:rPr>
              <a:t>Member, </a:t>
            </a:r>
          </a:p>
          <a:p>
            <a:pPr>
              <a:lnSpc>
                <a:spcPts val="4409"/>
              </a:lnSpc>
            </a:pPr>
            <a:r>
              <a:rPr lang="en-US" sz="3150" dirty="0" err="1">
                <a:solidFill>
                  <a:srgbClr val="FFFFFF"/>
                </a:solidFill>
                <a:latin typeface="Poppins 2"/>
              </a:rPr>
              <a:t>MyData</a:t>
            </a:r>
            <a:r>
              <a:rPr lang="en-US" sz="3150" dirty="0">
                <a:solidFill>
                  <a:srgbClr val="FFFFFF"/>
                </a:solidFill>
                <a:latin typeface="Poppins 2"/>
              </a:rPr>
              <a:t> Canada</a:t>
            </a:r>
          </a:p>
        </p:txBody>
      </p:sp>
      <p:sp>
        <p:nvSpPr>
          <p:cNvPr id="8" name="TextBox 8"/>
          <p:cNvSpPr txBox="1"/>
          <p:nvPr/>
        </p:nvSpPr>
        <p:spPr>
          <a:xfrm>
            <a:off x="9857938" y="3231913"/>
            <a:ext cx="5939949" cy="565785"/>
          </a:xfrm>
          <a:prstGeom prst="rect">
            <a:avLst/>
          </a:prstGeom>
        </p:spPr>
        <p:txBody>
          <a:bodyPr lIns="0" tIns="0" rIns="0" bIns="0" rtlCol="0" anchor="t">
            <a:spAutoFit/>
          </a:bodyPr>
          <a:lstStyle/>
          <a:p>
            <a:pPr algn="ctr">
              <a:lnSpc>
                <a:spcPts val="4409"/>
              </a:lnSpc>
            </a:pPr>
            <a:r>
              <a:rPr lang="en-US" sz="3150">
                <a:solidFill>
                  <a:srgbClr val="FFFFFF"/>
                </a:solidFill>
                <a:latin typeface="Poppins 2"/>
              </a:rPr>
              <a:t>Speaker, Trainer, Writer</a:t>
            </a:r>
          </a:p>
        </p:txBody>
      </p:sp>
      <p:sp>
        <p:nvSpPr>
          <p:cNvPr id="9" name="TextBox 9"/>
          <p:cNvSpPr txBox="1"/>
          <p:nvPr/>
        </p:nvSpPr>
        <p:spPr>
          <a:xfrm>
            <a:off x="10522313" y="2549923"/>
            <a:ext cx="3912711" cy="558165"/>
          </a:xfrm>
          <a:prstGeom prst="rect">
            <a:avLst/>
          </a:prstGeom>
        </p:spPr>
        <p:txBody>
          <a:bodyPr wrap="square" lIns="0" tIns="0" rIns="0" bIns="0" rtlCol="0" anchor="t">
            <a:spAutoFit/>
          </a:bodyPr>
          <a:lstStyle/>
          <a:p>
            <a:pPr>
              <a:lnSpc>
                <a:spcPts val="4409"/>
              </a:lnSpc>
            </a:pPr>
            <a:r>
              <a:rPr lang="en-US" sz="3150" dirty="0">
                <a:solidFill>
                  <a:srgbClr val="FFFFFF"/>
                </a:solidFill>
                <a:latin typeface="Poppins 2"/>
              </a:rPr>
              <a:t>B.Ed., B.C.L., LL.B.</a:t>
            </a:r>
          </a:p>
        </p:txBody>
      </p:sp>
      <p:sp>
        <p:nvSpPr>
          <p:cNvPr id="10" name="TextBox 10"/>
          <p:cNvSpPr txBox="1"/>
          <p:nvPr/>
        </p:nvSpPr>
        <p:spPr>
          <a:xfrm>
            <a:off x="3765854" y="8120888"/>
            <a:ext cx="2472333" cy="450646"/>
          </a:xfrm>
          <a:prstGeom prst="rect">
            <a:avLst/>
          </a:prstGeom>
        </p:spPr>
        <p:txBody>
          <a:bodyPr lIns="0" tIns="0" rIns="0" bIns="0" rtlCol="0" anchor="t">
            <a:spAutoFit/>
          </a:bodyPr>
          <a:lstStyle/>
          <a:p>
            <a:pPr algn="ctr">
              <a:lnSpc>
                <a:spcPts val="3511"/>
              </a:lnSpc>
              <a:spcBef>
                <a:spcPct val="0"/>
              </a:spcBef>
            </a:pPr>
            <a:r>
              <a:rPr lang="en-US" sz="2508">
                <a:solidFill>
                  <a:srgbClr val="FFFFFF"/>
                </a:solidFill>
                <a:latin typeface="Poppins 1"/>
              </a:rPr>
              <a:t>@LegallyAbigail</a:t>
            </a:r>
          </a:p>
        </p:txBody>
      </p:sp>
      <p:sp>
        <p:nvSpPr>
          <p:cNvPr id="11" name="TextBox 11"/>
          <p:cNvSpPr txBox="1"/>
          <p:nvPr/>
        </p:nvSpPr>
        <p:spPr>
          <a:xfrm>
            <a:off x="3765854" y="9004194"/>
            <a:ext cx="6370067" cy="450646"/>
          </a:xfrm>
          <a:prstGeom prst="rect">
            <a:avLst/>
          </a:prstGeom>
        </p:spPr>
        <p:txBody>
          <a:bodyPr lIns="0" tIns="0" rIns="0" bIns="0" rtlCol="0" anchor="t">
            <a:spAutoFit/>
          </a:bodyPr>
          <a:lstStyle/>
          <a:p>
            <a:pPr algn="ctr">
              <a:lnSpc>
                <a:spcPts val="3511"/>
              </a:lnSpc>
              <a:spcBef>
                <a:spcPct val="0"/>
              </a:spcBef>
            </a:pPr>
            <a:r>
              <a:rPr lang="en-US" sz="2508">
                <a:solidFill>
                  <a:srgbClr val="FFFFFF"/>
                </a:solidFill>
                <a:latin typeface="Poppins 1"/>
              </a:rPr>
              <a:t>@LegallyAbigail@dair-community.social</a:t>
            </a:r>
          </a:p>
        </p:txBody>
      </p:sp>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568177" y="9869838"/>
            <a:ext cx="176223" cy="176223"/>
          </a:xfrm>
          <a:prstGeom prst="rect">
            <a:avLst/>
          </a:prstGeom>
        </p:spPr>
      </p:pic>
      <p:sp>
        <p:nvSpPr>
          <p:cNvPr id="13" name="TextBox 13"/>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sp>
        <p:nvSpPr>
          <p:cNvPr id="2" name="TextBox 2"/>
          <p:cNvSpPr txBox="1"/>
          <p:nvPr/>
        </p:nvSpPr>
        <p:spPr>
          <a:xfrm>
            <a:off x="588234" y="589948"/>
            <a:ext cx="6071050" cy="2447925"/>
          </a:xfrm>
          <a:prstGeom prst="rect">
            <a:avLst/>
          </a:prstGeom>
        </p:spPr>
        <p:txBody>
          <a:bodyPr lIns="0" tIns="0" rIns="0" bIns="0" rtlCol="0" anchor="t">
            <a:spAutoFit/>
          </a:bodyPr>
          <a:lstStyle/>
          <a:p>
            <a:pPr marL="0" lvl="0" indent="0" algn="l">
              <a:lnSpc>
                <a:spcPts val="9600"/>
              </a:lnSpc>
              <a:spcBef>
                <a:spcPct val="0"/>
              </a:spcBef>
            </a:pPr>
            <a:r>
              <a:rPr lang="en-US" sz="8000" spc="-80">
                <a:solidFill>
                  <a:srgbClr val="FFFFFF"/>
                </a:solidFill>
                <a:latin typeface="League Spartan Bold"/>
              </a:rPr>
              <a:t>ROE GETS REAL</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8177" y="9869838"/>
            <a:ext cx="176223" cy="176223"/>
          </a:xfrm>
          <a:prstGeom prst="rect">
            <a:avLst/>
          </a:prstGeom>
        </p:spPr>
      </p:pic>
      <p:sp>
        <p:nvSpPr>
          <p:cNvPr id="4" name="TextBox 4"/>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pic>
        <p:nvPicPr>
          <p:cNvPr id="8" name="Picture 7" descr="Graphical user interface, text, application&#10;&#10;Description automatically generated">
            <a:hlinkClick r:id="rId4"/>
            <a:extLst>
              <a:ext uri="{FF2B5EF4-FFF2-40B4-BE49-F238E27FC236}">
                <a16:creationId xmlns:a16="http://schemas.microsoft.com/office/drawing/2014/main" id="{AED1A3B5-1280-DAD4-8DBF-173F35EE6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34" y="3819721"/>
            <a:ext cx="4100920" cy="3409751"/>
          </a:xfrm>
          <a:prstGeom prst="rect">
            <a:avLst/>
          </a:prstGeom>
        </p:spPr>
      </p:pic>
      <p:pic>
        <p:nvPicPr>
          <p:cNvPr id="10" name="Picture 9" descr="A person and person kissing&#10;&#10;Description automatically generated">
            <a:hlinkClick r:id="rId6"/>
            <a:extLst>
              <a:ext uri="{FF2B5EF4-FFF2-40B4-BE49-F238E27FC236}">
                <a16:creationId xmlns:a16="http://schemas.microsoft.com/office/drawing/2014/main" id="{9C90923F-64DF-0F4F-ECE8-434B14C832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200" y="3249980"/>
            <a:ext cx="4959675" cy="4799685"/>
          </a:xfrm>
          <a:prstGeom prst="rect">
            <a:avLst/>
          </a:prstGeom>
        </p:spPr>
      </p:pic>
      <p:pic>
        <p:nvPicPr>
          <p:cNvPr id="12" name="Picture 11" descr="A picture containing text, indoor, wall&#10;&#10;Description automatically generated">
            <a:hlinkClick r:id="rId8"/>
            <a:extLst>
              <a:ext uri="{FF2B5EF4-FFF2-40B4-BE49-F238E27FC236}">
                <a16:creationId xmlns:a16="http://schemas.microsoft.com/office/drawing/2014/main" id="{D5B2C052-5646-C9EA-9EBD-B1523ED5E6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06196" y="3619500"/>
            <a:ext cx="4543631" cy="4060647"/>
          </a:xfrm>
          <a:prstGeom prst="rect">
            <a:avLst/>
          </a:prstGeom>
        </p:spPr>
      </p:pic>
      <p:pic>
        <p:nvPicPr>
          <p:cNvPr id="14" name="Picture 13" descr="Text&#10;&#10;Description automatically generated">
            <a:hlinkClick r:id="rId10"/>
            <a:extLst>
              <a:ext uri="{FF2B5EF4-FFF2-40B4-BE49-F238E27FC236}">
                <a16:creationId xmlns:a16="http://schemas.microsoft.com/office/drawing/2014/main" id="{1A4FA9E5-C196-1A8C-AEF1-668A7DBFFE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55956" y="876865"/>
            <a:ext cx="7093871" cy="16477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sp>
        <p:nvSpPr>
          <p:cNvPr id="2" name="TextBox 2"/>
          <p:cNvSpPr txBox="1"/>
          <p:nvPr/>
        </p:nvSpPr>
        <p:spPr>
          <a:xfrm>
            <a:off x="9144000" y="933450"/>
            <a:ext cx="8115300" cy="5938838"/>
          </a:xfrm>
          <a:prstGeom prst="rect">
            <a:avLst/>
          </a:prstGeom>
        </p:spPr>
        <p:txBody>
          <a:bodyPr lIns="0" tIns="0" rIns="0" bIns="0" rtlCol="0" anchor="t">
            <a:spAutoFit/>
          </a:bodyPr>
          <a:lstStyle/>
          <a:p>
            <a:pPr>
              <a:lnSpc>
                <a:spcPts val="3937"/>
              </a:lnSpc>
            </a:pPr>
            <a:r>
              <a:rPr lang="en-US" sz="2625">
                <a:solidFill>
                  <a:srgbClr val="FFFFFF"/>
                </a:solidFill>
                <a:latin typeface="Poppins 1"/>
              </a:rPr>
              <a:t>Abortion bans don't prevent abortion, they prevent safe abortion. They also increase health &amp; other risks: </a:t>
            </a:r>
          </a:p>
          <a:p>
            <a:pPr marL="566738" lvl="1" indent="-283369">
              <a:lnSpc>
                <a:spcPts val="3937"/>
              </a:lnSpc>
              <a:buFont typeface="Arial"/>
              <a:buChar char="•"/>
            </a:pPr>
            <a:r>
              <a:rPr lang="en-US" sz="2625">
                <a:solidFill>
                  <a:srgbClr val="FFFFFF"/>
                </a:solidFill>
                <a:latin typeface="Poppins 1"/>
              </a:rPr>
              <a:t>Increase in domestic abuse </a:t>
            </a:r>
          </a:p>
          <a:p>
            <a:pPr marL="566738" lvl="1" indent="-283369">
              <a:lnSpc>
                <a:spcPts val="3937"/>
              </a:lnSpc>
              <a:buFont typeface="Arial"/>
              <a:buChar char="•"/>
            </a:pPr>
            <a:r>
              <a:rPr lang="en-US" sz="2625">
                <a:solidFill>
                  <a:srgbClr val="FFFFFF"/>
                </a:solidFill>
                <a:latin typeface="Poppins 1"/>
              </a:rPr>
              <a:t>Higher maternal &amp; infant mortality</a:t>
            </a:r>
          </a:p>
          <a:p>
            <a:pPr marL="566738" lvl="1" indent="-283369">
              <a:lnSpc>
                <a:spcPts val="3937"/>
              </a:lnSpc>
              <a:buFont typeface="Arial"/>
              <a:buChar char="•"/>
            </a:pPr>
            <a:r>
              <a:rPr lang="en-US" sz="2625">
                <a:solidFill>
                  <a:srgbClr val="FFFFFF"/>
                </a:solidFill>
                <a:latin typeface="Poppins 1"/>
              </a:rPr>
              <a:t>Pre-term birth / low birthweight</a:t>
            </a:r>
          </a:p>
          <a:p>
            <a:pPr marL="566738" lvl="1" indent="-283369">
              <a:lnSpc>
                <a:spcPts val="3937"/>
              </a:lnSpc>
              <a:buFont typeface="Arial"/>
              <a:buChar char="•"/>
            </a:pPr>
            <a:r>
              <a:rPr lang="en-US" sz="2625">
                <a:solidFill>
                  <a:srgbClr val="FFFFFF"/>
                </a:solidFill>
                <a:latin typeface="Poppins 1"/>
              </a:rPr>
              <a:t>Neglect, abuse, poverty</a:t>
            </a:r>
          </a:p>
          <a:p>
            <a:pPr marL="566738" lvl="1" indent="-283369">
              <a:lnSpc>
                <a:spcPts val="3937"/>
              </a:lnSpc>
              <a:buFont typeface="Arial"/>
              <a:buChar char="•"/>
            </a:pPr>
            <a:r>
              <a:rPr lang="en-US" sz="2625">
                <a:solidFill>
                  <a:srgbClr val="FFFFFF"/>
                </a:solidFill>
                <a:latin typeface="Poppins 1"/>
              </a:rPr>
              <a:t>The 14 most restrictive states invest the least in women's &amp; children's health</a:t>
            </a:r>
          </a:p>
          <a:p>
            <a:pPr>
              <a:lnSpc>
                <a:spcPts val="3937"/>
              </a:lnSpc>
            </a:pPr>
            <a:endParaRPr lang="en-US" sz="2625">
              <a:solidFill>
                <a:srgbClr val="FFFFFF"/>
              </a:solidFill>
              <a:latin typeface="Poppins 1"/>
            </a:endParaRPr>
          </a:p>
          <a:p>
            <a:pPr marL="0" lvl="1" indent="0" algn="l">
              <a:lnSpc>
                <a:spcPts val="3937"/>
              </a:lnSpc>
              <a:spcBef>
                <a:spcPct val="0"/>
              </a:spcBef>
            </a:pPr>
            <a:r>
              <a:rPr lang="en-US" sz="2625">
                <a:solidFill>
                  <a:srgbClr val="FFFFFF"/>
                </a:solidFill>
                <a:latin typeface="Poppins 1"/>
              </a:rPr>
              <a:t>Disproportionately impact Black &amp; marginalized people &amp; has White Supremacist origins.  </a:t>
            </a:r>
          </a:p>
        </p:txBody>
      </p:sp>
      <p:grpSp>
        <p:nvGrpSpPr>
          <p:cNvPr id="3" name="Group 3"/>
          <p:cNvGrpSpPr/>
          <p:nvPr/>
        </p:nvGrpSpPr>
        <p:grpSpPr>
          <a:xfrm>
            <a:off x="9144000" y="7550642"/>
            <a:ext cx="3780098" cy="1233935"/>
            <a:chOff x="0" y="0"/>
            <a:chExt cx="5040131" cy="1645246"/>
          </a:xfrm>
        </p:grpSpPr>
        <p:grpSp>
          <p:nvGrpSpPr>
            <p:cNvPr id="4" name="Group 4"/>
            <p:cNvGrpSpPr/>
            <p:nvPr/>
          </p:nvGrpSpPr>
          <p:grpSpPr>
            <a:xfrm>
              <a:off x="0" y="0"/>
              <a:ext cx="5040131" cy="1645246"/>
              <a:chOff x="0" y="0"/>
              <a:chExt cx="7190035" cy="2347038"/>
            </a:xfrm>
          </p:grpSpPr>
          <p:sp>
            <p:nvSpPr>
              <p:cNvPr id="5" name="Freeform 5"/>
              <p:cNvSpPr/>
              <p:nvPr/>
            </p:nvSpPr>
            <p:spPr>
              <a:xfrm>
                <a:off x="0" y="0"/>
                <a:ext cx="7190035" cy="2347038"/>
              </a:xfrm>
              <a:custGeom>
                <a:avLst/>
                <a:gdLst/>
                <a:ahLst/>
                <a:cxnLst/>
                <a:rect l="l" t="t" r="r" b="b"/>
                <a:pathLst>
                  <a:path w="7190035" h="2347038">
                    <a:moveTo>
                      <a:pt x="7190035" y="1173519"/>
                    </a:moveTo>
                    <a:lnTo>
                      <a:pt x="7190035" y="1173519"/>
                    </a:lnTo>
                    <a:cubicBezTo>
                      <a:pt x="7190035" y="1918540"/>
                      <a:pt x="6761664" y="2347038"/>
                      <a:pt x="6233090" y="2347038"/>
                    </a:cubicBezTo>
                    <a:lnTo>
                      <a:pt x="956945" y="2347038"/>
                    </a:lnTo>
                    <a:cubicBezTo>
                      <a:pt x="428371" y="2347038"/>
                      <a:pt x="0" y="1918540"/>
                      <a:pt x="0" y="1173519"/>
                    </a:cubicBezTo>
                    <a:lnTo>
                      <a:pt x="0" y="1173519"/>
                    </a:lnTo>
                    <a:cubicBezTo>
                      <a:pt x="0" y="428371"/>
                      <a:pt x="428371" y="0"/>
                      <a:pt x="956945" y="0"/>
                    </a:cubicBezTo>
                    <a:lnTo>
                      <a:pt x="6233090" y="0"/>
                    </a:lnTo>
                    <a:cubicBezTo>
                      <a:pt x="6761537" y="0"/>
                      <a:pt x="7190035" y="428371"/>
                      <a:pt x="7190035" y="1173519"/>
                    </a:cubicBezTo>
                    <a:close/>
                  </a:path>
                </a:pathLst>
              </a:custGeom>
              <a:solidFill>
                <a:srgbClr val="FFFFFF"/>
              </a:solidFill>
            </p:spPr>
          </p:sp>
        </p:grpSp>
        <p:sp>
          <p:nvSpPr>
            <p:cNvPr id="6" name="TextBox 6"/>
            <p:cNvSpPr txBox="1"/>
            <p:nvPr/>
          </p:nvSpPr>
          <p:spPr>
            <a:xfrm>
              <a:off x="540737" y="361698"/>
              <a:ext cx="3958657" cy="893276"/>
            </a:xfrm>
            <a:prstGeom prst="rect">
              <a:avLst/>
            </a:prstGeom>
          </p:spPr>
          <p:txBody>
            <a:bodyPr lIns="0" tIns="0" rIns="0" bIns="0" rtlCol="0" anchor="t">
              <a:spAutoFit/>
            </a:bodyPr>
            <a:lstStyle/>
            <a:p>
              <a:pPr algn="ctr">
                <a:lnSpc>
                  <a:spcPts val="1721"/>
                </a:lnSpc>
              </a:pPr>
              <a:r>
                <a:rPr lang="en-US" sz="1565" u="sng" spc="272" dirty="0">
                  <a:solidFill>
                    <a:srgbClr val="00C1F5"/>
                  </a:solidFill>
                  <a:latin typeface="Kollektif Bold"/>
                  <a:hlinkClick r:id="rId2"/>
                </a:rPr>
                <a:t>THE RACIST ORIGINS OF ABORTION &amp; MIDWIFERY BANS</a:t>
              </a:r>
              <a:endParaRPr lang="en-US" sz="1565" u="sng" spc="272" dirty="0">
                <a:solidFill>
                  <a:srgbClr val="00C1F5"/>
                </a:solidFill>
                <a:latin typeface="Kollektif Bold"/>
              </a:endParaRPr>
            </a:p>
          </p:txBody>
        </p:sp>
      </p:grpSp>
      <p:grpSp>
        <p:nvGrpSpPr>
          <p:cNvPr id="7" name="Group 7"/>
          <p:cNvGrpSpPr/>
          <p:nvPr/>
        </p:nvGrpSpPr>
        <p:grpSpPr>
          <a:xfrm>
            <a:off x="13354171" y="7580487"/>
            <a:ext cx="4084727" cy="1204090"/>
            <a:chOff x="0" y="0"/>
            <a:chExt cx="5446303" cy="1605453"/>
          </a:xfrm>
        </p:grpSpPr>
        <p:grpSp>
          <p:nvGrpSpPr>
            <p:cNvPr id="8" name="Group 8"/>
            <p:cNvGrpSpPr/>
            <p:nvPr/>
          </p:nvGrpSpPr>
          <p:grpSpPr>
            <a:xfrm>
              <a:off x="0" y="0"/>
              <a:ext cx="5446303" cy="1605453"/>
              <a:chOff x="0" y="0"/>
              <a:chExt cx="7769463" cy="2290270"/>
            </a:xfrm>
          </p:grpSpPr>
          <p:sp>
            <p:nvSpPr>
              <p:cNvPr id="9" name="Freeform 9"/>
              <p:cNvSpPr/>
              <p:nvPr/>
            </p:nvSpPr>
            <p:spPr>
              <a:xfrm>
                <a:off x="0" y="0"/>
                <a:ext cx="7769462" cy="2290270"/>
              </a:xfrm>
              <a:custGeom>
                <a:avLst/>
                <a:gdLst/>
                <a:ahLst/>
                <a:cxnLst/>
                <a:rect l="l" t="t" r="r" b="b"/>
                <a:pathLst>
                  <a:path w="7769462" h="2290270">
                    <a:moveTo>
                      <a:pt x="7769462" y="1145135"/>
                    </a:moveTo>
                    <a:lnTo>
                      <a:pt x="7769462" y="1145135"/>
                    </a:lnTo>
                    <a:cubicBezTo>
                      <a:pt x="7769462" y="1861772"/>
                      <a:pt x="7341091" y="2290270"/>
                      <a:pt x="6812518" y="2290270"/>
                    </a:cubicBezTo>
                    <a:lnTo>
                      <a:pt x="956945" y="2290270"/>
                    </a:lnTo>
                    <a:cubicBezTo>
                      <a:pt x="428371" y="2290270"/>
                      <a:pt x="0" y="1861772"/>
                      <a:pt x="0" y="1145135"/>
                    </a:cubicBezTo>
                    <a:lnTo>
                      <a:pt x="0" y="1145135"/>
                    </a:lnTo>
                    <a:cubicBezTo>
                      <a:pt x="0" y="428371"/>
                      <a:pt x="428371" y="0"/>
                      <a:pt x="956945" y="0"/>
                    </a:cubicBezTo>
                    <a:lnTo>
                      <a:pt x="6812518" y="0"/>
                    </a:lnTo>
                    <a:cubicBezTo>
                      <a:pt x="7340964" y="0"/>
                      <a:pt x="7769462" y="428371"/>
                      <a:pt x="7769462" y="1145135"/>
                    </a:cubicBezTo>
                    <a:close/>
                  </a:path>
                </a:pathLst>
              </a:custGeom>
              <a:solidFill>
                <a:srgbClr val="FFFFFF"/>
              </a:solidFill>
            </p:spPr>
          </p:sp>
        </p:grpSp>
        <p:sp>
          <p:nvSpPr>
            <p:cNvPr id="10" name="TextBox 10"/>
            <p:cNvSpPr txBox="1"/>
            <p:nvPr/>
          </p:nvSpPr>
          <p:spPr>
            <a:xfrm>
              <a:off x="584313" y="361699"/>
              <a:ext cx="4277676" cy="820737"/>
            </a:xfrm>
            <a:prstGeom prst="rect">
              <a:avLst/>
            </a:prstGeom>
          </p:spPr>
          <p:txBody>
            <a:bodyPr lIns="0" tIns="0" rIns="0" bIns="0" rtlCol="0" anchor="t">
              <a:spAutoFit/>
            </a:bodyPr>
            <a:lstStyle/>
            <a:p>
              <a:pPr algn="ctr">
                <a:lnSpc>
                  <a:spcPts val="1611"/>
                </a:lnSpc>
              </a:pPr>
              <a:r>
                <a:rPr lang="en-US" sz="1465" u="sng" spc="254" dirty="0">
                  <a:solidFill>
                    <a:srgbClr val="00C1F5"/>
                  </a:solidFill>
                  <a:latin typeface="Kollektif Bold"/>
                  <a:hlinkClick r:id="rId3"/>
                </a:rPr>
                <a:t>WHY ABORTION BANS DISPROPORTIONATELY AFFECT PEOPLE OF COLOUR</a:t>
              </a:r>
              <a:endParaRPr lang="en-US" sz="1465" u="sng" spc="254" dirty="0">
                <a:solidFill>
                  <a:srgbClr val="00C1F5"/>
                </a:solidFill>
                <a:latin typeface="Kollektif Bold"/>
              </a:endParaRPr>
            </a:p>
          </p:txBody>
        </p:sp>
      </p:grpSp>
      <p:grpSp>
        <p:nvGrpSpPr>
          <p:cNvPr id="11" name="Group 11"/>
          <p:cNvGrpSpPr/>
          <p:nvPr/>
        </p:nvGrpSpPr>
        <p:grpSpPr>
          <a:xfrm>
            <a:off x="1028700" y="1690429"/>
            <a:ext cx="5903915" cy="1251519"/>
            <a:chOff x="0" y="0"/>
            <a:chExt cx="7871887" cy="1668692"/>
          </a:xfrm>
        </p:grpSpPr>
        <p:sp>
          <p:nvSpPr>
            <p:cNvPr id="12" name="TextBox 12"/>
            <p:cNvSpPr txBox="1"/>
            <p:nvPr/>
          </p:nvSpPr>
          <p:spPr>
            <a:xfrm>
              <a:off x="0" y="532042"/>
              <a:ext cx="7871887" cy="1136650"/>
            </a:xfrm>
            <a:prstGeom prst="rect">
              <a:avLst/>
            </a:prstGeom>
          </p:spPr>
          <p:txBody>
            <a:bodyPr lIns="0" tIns="0" rIns="0" bIns="0" rtlCol="0" anchor="t">
              <a:spAutoFit/>
            </a:bodyPr>
            <a:lstStyle/>
            <a:p>
              <a:pPr algn="l">
                <a:lnSpc>
                  <a:spcPts val="6037"/>
                </a:lnSpc>
              </a:pPr>
              <a:r>
                <a:rPr lang="en-US" sz="5250">
                  <a:solidFill>
                    <a:srgbClr val="FFFFFF"/>
                  </a:solidFill>
                  <a:latin typeface="Kollektif Bold"/>
                </a:rPr>
                <a:t>it's about control.</a:t>
              </a:r>
            </a:p>
          </p:txBody>
        </p:sp>
        <p:sp>
          <p:nvSpPr>
            <p:cNvPr id="13" name="TextBox 13"/>
            <p:cNvSpPr txBox="1"/>
            <p:nvPr/>
          </p:nvSpPr>
          <p:spPr>
            <a:xfrm>
              <a:off x="0" y="-38100"/>
              <a:ext cx="7369938" cy="352425"/>
            </a:xfrm>
            <a:prstGeom prst="rect">
              <a:avLst/>
            </a:prstGeom>
          </p:spPr>
          <p:txBody>
            <a:bodyPr lIns="0" tIns="0" rIns="0" bIns="0" rtlCol="0" anchor="t">
              <a:spAutoFit/>
            </a:bodyPr>
            <a:lstStyle/>
            <a:p>
              <a:pPr algn="l">
                <a:lnSpc>
                  <a:spcPts val="2283"/>
                </a:lnSpc>
              </a:pPr>
              <a:r>
                <a:rPr lang="en-US" sz="1575" spc="157">
                  <a:solidFill>
                    <a:srgbClr val="000000"/>
                  </a:solidFill>
                  <a:latin typeface="Montserrat Light"/>
                </a:rPr>
                <a:t>IT'S NOT ABOUT PROTECTING LIFE...</a:t>
              </a:r>
            </a:p>
          </p:txBody>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68177" y="9869838"/>
            <a:ext cx="176223" cy="176223"/>
          </a:xfrm>
          <a:prstGeom prst="rect">
            <a:avLst/>
          </a:prstGeom>
        </p:spPr>
      </p:pic>
      <p:sp>
        <p:nvSpPr>
          <p:cNvPr id="15" name="TextBox 15"/>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pic>
        <p:nvPicPr>
          <p:cNvPr id="17" name="Picture 16" descr="A group of people holding signs&#10;&#10;Description automatically generated with medium confidence">
            <a:hlinkClick r:id="rId2"/>
            <a:extLst>
              <a:ext uri="{FF2B5EF4-FFF2-40B4-BE49-F238E27FC236}">
                <a16:creationId xmlns:a16="http://schemas.microsoft.com/office/drawing/2014/main" id="{49F647CB-4485-F46C-DAAC-C4D980587D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 y="3711982"/>
            <a:ext cx="6524244" cy="50893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sp>
        <p:nvSpPr>
          <p:cNvPr id="2" name="TextBox 2"/>
          <p:cNvSpPr txBox="1"/>
          <p:nvPr/>
        </p:nvSpPr>
        <p:spPr>
          <a:xfrm>
            <a:off x="2011334" y="2116434"/>
            <a:ext cx="14265333" cy="38195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Kollektif Bold"/>
              </a:rPr>
              <a:t>FORCED BIRTH, FORCED STERILIZATION, FORCED FAMILY SEPARATION</a:t>
            </a:r>
          </a:p>
        </p:txBody>
      </p:sp>
      <p:sp>
        <p:nvSpPr>
          <p:cNvPr id="3" name="TextBox 3"/>
          <p:cNvSpPr txBox="1"/>
          <p:nvPr/>
        </p:nvSpPr>
        <p:spPr>
          <a:xfrm>
            <a:off x="3513047" y="7048624"/>
            <a:ext cx="11332206" cy="1005205"/>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FFFFFF"/>
                </a:solidFill>
                <a:latin typeface="Poppins 1"/>
              </a:rPr>
              <a:t>Restrictions on reproductive rights undermine bodily autonomy &amp; integrity, human dignity &amp; self-determination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8177" y="9869838"/>
            <a:ext cx="176223" cy="176223"/>
          </a:xfrm>
          <a:prstGeom prst="rect">
            <a:avLst/>
          </a:prstGeom>
        </p:spPr>
      </p:pic>
      <p:sp>
        <p:nvSpPr>
          <p:cNvPr id="5" name="TextBox 5"/>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8177" y="9869838"/>
            <a:ext cx="176223" cy="176223"/>
          </a:xfrm>
          <a:prstGeom prst="rect">
            <a:avLst/>
          </a:prstGeom>
        </p:spPr>
      </p:pic>
      <p:pic>
        <p:nvPicPr>
          <p:cNvPr id="3" name="Picture 3"/>
          <p:cNvPicPr>
            <a:picLocks noChangeAspect="1"/>
          </p:cNvPicPr>
          <p:nvPr/>
        </p:nvPicPr>
        <p:blipFill>
          <a:blip r:embed="rId4"/>
          <a:srcRect l="7199" t="74" r="3476" b="53604"/>
          <a:stretch>
            <a:fillRect/>
          </a:stretch>
        </p:blipFill>
        <p:spPr>
          <a:xfrm>
            <a:off x="714122" y="2577837"/>
            <a:ext cx="9203522" cy="5247168"/>
          </a:xfrm>
          <a:prstGeom prst="rect">
            <a:avLst/>
          </a:prstGeom>
        </p:spPr>
      </p:pic>
      <p:pic>
        <p:nvPicPr>
          <p:cNvPr id="4" name="Picture 4"/>
          <p:cNvPicPr>
            <a:picLocks noChangeAspect="1"/>
          </p:cNvPicPr>
          <p:nvPr/>
        </p:nvPicPr>
        <p:blipFill>
          <a:blip r:embed="rId5"/>
          <a:srcRect/>
          <a:stretch>
            <a:fillRect/>
          </a:stretch>
        </p:blipFill>
        <p:spPr>
          <a:xfrm>
            <a:off x="714122" y="8104998"/>
            <a:ext cx="1409025" cy="392514"/>
          </a:xfrm>
          <a:prstGeom prst="rect">
            <a:avLst/>
          </a:prstGeom>
        </p:spPr>
      </p:pic>
      <p:sp>
        <p:nvSpPr>
          <p:cNvPr id="5" name="TextBox 5"/>
          <p:cNvSpPr txBox="1"/>
          <p:nvPr/>
        </p:nvSpPr>
        <p:spPr>
          <a:xfrm>
            <a:off x="714122" y="876243"/>
            <a:ext cx="16115515" cy="1228725"/>
          </a:xfrm>
          <a:prstGeom prst="rect">
            <a:avLst/>
          </a:prstGeom>
        </p:spPr>
        <p:txBody>
          <a:bodyPr lIns="0" tIns="0" rIns="0" bIns="0" rtlCol="0" anchor="t">
            <a:spAutoFit/>
          </a:bodyPr>
          <a:lstStyle/>
          <a:p>
            <a:pPr marL="0" lvl="0" indent="0" algn="l">
              <a:lnSpc>
                <a:spcPts val="9600"/>
              </a:lnSpc>
              <a:spcBef>
                <a:spcPct val="0"/>
              </a:spcBef>
            </a:pPr>
            <a:r>
              <a:rPr lang="en-US" sz="8000" spc="-80">
                <a:solidFill>
                  <a:srgbClr val="FFFFFF"/>
                </a:solidFill>
                <a:latin typeface="League Spartan"/>
              </a:rPr>
              <a:t>VOTERS VOTED FOR PRIVACY</a:t>
            </a:r>
          </a:p>
        </p:txBody>
      </p:sp>
      <p:sp>
        <p:nvSpPr>
          <p:cNvPr id="6" name="TextBox 6"/>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
        <p:nvSpPr>
          <p:cNvPr id="7" name="TextBox 7"/>
          <p:cNvSpPr txBox="1"/>
          <p:nvPr/>
        </p:nvSpPr>
        <p:spPr>
          <a:xfrm>
            <a:off x="2364840" y="8197093"/>
            <a:ext cx="7552804" cy="300419"/>
          </a:xfrm>
          <a:prstGeom prst="rect">
            <a:avLst/>
          </a:prstGeom>
        </p:spPr>
        <p:txBody>
          <a:bodyPr lIns="0" tIns="0" rIns="0" bIns="0" rtlCol="0" anchor="t">
            <a:spAutoFit/>
          </a:bodyPr>
          <a:lstStyle/>
          <a:p>
            <a:pPr algn="ctr">
              <a:lnSpc>
                <a:spcPts val="2341"/>
              </a:lnSpc>
              <a:spcBef>
                <a:spcPct val="0"/>
              </a:spcBef>
            </a:pPr>
            <a:r>
              <a:rPr lang="en-US" sz="1672">
                <a:solidFill>
                  <a:srgbClr val="FFFFFF"/>
                </a:solidFill>
                <a:latin typeface="Arimo"/>
              </a:rPr>
              <a:t>www.reuters.com/graphics/USA-ELECTION/ABORTION/zdpxoldbkvx/index.html</a:t>
            </a:r>
          </a:p>
        </p:txBody>
      </p:sp>
      <p:sp>
        <p:nvSpPr>
          <p:cNvPr id="8" name="TextBox 8"/>
          <p:cNvSpPr txBox="1"/>
          <p:nvPr/>
        </p:nvSpPr>
        <p:spPr>
          <a:xfrm>
            <a:off x="10978161" y="8031929"/>
            <a:ext cx="6278091" cy="1299845"/>
          </a:xfrm>
          <a:prstGeom prst="rect">
            <a:avLst/>
          </a:prstGeom>
        </p:spPr>
        <p:txBody>
          <a:bodyPr lIns="0" tIns="0" rIns="0" bIns="0" rtlCol="0" anchor="t">
            <a:spAutoFit/>
          </a:bodyPr>
          <a:lstStyle/>
          <a:p>
            <a:pPr algn="just">
              <a:lnSpc>
                <a:spcPts val="3430"/>
              </a:lnSpc>
            </a:pPr>
            <a:r>
              <a:rPr lang="en-US" sz="2400" dirty="0">
                <a:solidFill>
                  <a:srgbClr val="FFFFFF"/>
                </a:solidFill>
                <a:latin typeface="Poppins 2"/>
              </a:rPr>
              <a:t>It delivered "...unified control of a state Donald Trump won in 2016 [Michigan] for the first time in almost 40 years.</a:t>
            </a:r>
            <a:r>
              <a:rPr lang="en-US" sz="2400" dirty="0">
                <a:solidFill>
                  <a:srgbClr val="000000"/>
                </a:solidFill>
                <a:latin typeface="Poppins 2"/>
              </a:rPr>
              <a:t> </a:t>
            </a:r>
            <a:r>
              <a:rPr lang="en-US" sz="2400" dirty="0">
                <a:solidFill>
                  <a:srgbClr val="FFFFFF"/>
                </a:solidFill>
                <a:latin typeface="Poppins 2"/>
              </a:rPr>
              <a:t>“</a:t>
            </a:r>
          </a:p>
        </p:txBody>
      </p:sp>
      <p:pic>
        <p:nvPicPr>
          <p:cNvPr id="10" name="Picture 9" descr="A picture containing text, person, crowd&#10;&#10;Description automatically generated">
            <a:hlinkClick r:id="rId6"/>
            <a:extLst>
              <a:ext uri="{FF2B5EF4-FFF2-40B4-BE49-F238E27FC236}">
                <a16:creationId xmlns:a16="http://schemas.microsoft.com/office/drawing/2014/main" id="{C5067457-C454-50A1-76C2-1A6B636E26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8161" y="2597891"/>
            <a:ext cx="6250659" cy="4996201"/>
          </a:xfrm>
          <a:prstGeom prst="rect">
            <a:avLst/>
          </a:prstGeom>
        </p:spPr>
      </p:pic>
      <p:sp>
        <p:nvSpPr>
          <p:cNvPr id="12" name="TextBox 11">
            <a:extLst>
              <a:ext uri="{FF2B5EF4-FFF2-40B4-BE49-F238E27FC236}">
                <a16:creationId xmlns:a16="http://schemas.microsoft.com/office/drawing/2014/main" id="{1A0525E7-8337-451D-658A-D7C910993F46}"/>
              </a:ext>
            </a:extLst>
          </p:cNvPr>
          <p:cNvSpPr txBox="1"/>
          <p:nvPr/>
        </p:nvSpPr>
        <p:spPr>
          <a:xfrm>
            <a:off x="11609836" y="7576171"/>
            <a:ext cx="5877963" cy="307777"/>
          </a:xfrm>
          <a:prstGeom prst="rect">
            <a:avLst/>
          </a:prstGeom>
          <a:noFill/>
        </p:spPr>
        <p:txBody>
          <a:bodyPr wrap="square">
            <a:spAutoFit/>
          </a:bodyPr>
          <a:lstStyle/>
          <a:p>
            <a:r>
              <a:rPr lang="en-US" sz="1400" dirty="0" err="1"/>
              <a:t>time.com</a:t>
            </a:r>
            <a:r>
              <a:rPr lang="en-US" sz="1400" dirty="0"/>
              <a:t>/6231550/how-abortion-helped-blunt-a-red-wave-in-the-midterms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C6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890194"/>
            <a:ext cx="9260704" cy="6173803"/>
          </a:xfrm>
          <a:prstGeom prst="rect">
            <a:avLst/>
          </a:prstGeom>
        </p:spPr>
      </p:pic>
      <p:sp>
        <p:nvSpPr>
          <p:cNvPr id="3" name="TextBox 3"/>
          <p:cNvSpPr txBox="1"/>
          <p:nvPr/>
        </p:nvSpPr>
        <p:spPr>
          <a:xfrm>
            <a:off x="3955585" y="8465641"/>
            <a:ext cx="3406934" cy="331470"/>
          </a:xfrm>
          <a:prstGeom prst="rect">
            <a:avLst/>
          </a:prstGeom>
        </p:spPr>
        <p:txBody>
          <a:bodyPr lIns="0" tIns="0" rIns="0" bIns="0" rtlCol="0" anchor="t">
            <a:spAutoFit/>
          </a:bodyPr>
          <a:lstStyle/>
          <a:p>
            <a:pPr algn="ctr">
              <a:lnSpc>
                <a:spcPts val="2520"/>
              </a:lnSpc>
            </a:pPr>
            <a:r>
              <a:rPr lang="en-US" sz="1800">
                <a:solidFill>
                  <a:srgbClr val="FFFFFF"/>
                </a:solidFill>
                <a:latin typeface="Poppins 1"/>
              </a:rPr>
              <a:t>Photo by Mr Xerty on Unsplash</a:t>
            </a:r>
          </a:p>
        </p:txBody>
      </p:sp>
      <p:grpSp>
        <p:nvGrpSpPr>
          <p:cNvPr id="4" name="Group 4"/>
          <p:cNvGrpSpPr/>
          <p:nvPr/>
        </p:nvGrpSpPr>
        <p:grpSpPr>
          <a:xfrm>
            <a:off x="5659052" y="4487049"/>
            <a:ext cx="12292443" cy="2165032"/>
            <a:chOff x="0" y="0"/>
            <a:chExt cx="16389924" cy="2886710"/>
          </a:xfrm>
        </p:grpSpPr>
        <p:sp>
          <p:nvSpPr>
            <p:cNvPr id="5" name="TextBox 5"/>
            <p:cNvSpPr txBox="1"/>
            <p:nvPr/>
          </p:nvSpPr>
          <p:spPr>
            <a:xfrm>
              <a:off x="0" y="-4603266"/>
              <a:ext cx="5547238" cy="512445"/>
            </a:xfrm>
            <a:prstGeom prst="rect">
              <a:avLst/>
            </a:prstGeom>
          </p:spPr>
          <p:txBody>
            <a:bodyPr lIns="0" tIns="0" rIns="0" bIns="0" rtlCol="0" anchor="t">
              <a:spAutoFit/>
            </a:bodyPr>
            <a:lstStyle/>
            <a:p>
              <a:pPr algn="r">
                <a:lnSpc>
                  <a:spcPts val="2940"/>
                </a:lnSpc>
              </a:pPr>
              <a:r>
                <a:rPr lang="en-US" sz="2100" spc="365">
                  <a:solidFill>
                    <a:srgbClr val="FFFFFF"/>
                  </a:solidFill>
                  <a:latin typeface="Kollektif Bold"/>
                </a:rPr>
                <a:t>WHAT IS </a:t>
              </a:r>
            </a:p>
          </p:txBody>
        </p:sp>
        <p:sp>
          <p:nvSpPr>
            <p:cNvPr id="6" name="TextBox 6"/>
            <p:cNvSpPr txBox="1"/>
            <p:nvPr/>
          </p:nvSpPr>
          <p:spPr>
            <a:xfrm>
              <a:off x="6758198" y="228600"/>
              <a:ext cx="9631726" cy="2658110"/>
            </a:xfrm>
            <a:prstGeom prst="rect">
              <a:avLst/>
            </a:prstGeom>
          </p:spPr>
          <p:txBody>
            <a:bodyPr lIns="0" tIns="0" rIns="0" bIns="0" rtlCol="0" anchor="t">
              <a:spAutoFit/>
            </a:bodyPr>
            <a:lstStyle/>
            <a:p>
              <a:pPr algn="l">
                <a:lnSpc>
                  <a:spcPts val="14677"/>
                </a:lnSpc>
              </a:pPr>
              <a:r>
                <a:rPr lang="en-US" sz="14250" spc="2294">
                  <a:solidFill>
                    <a:srgbClr val="FFFFFF"/>
                  </a:solidFill>
                  <a:latin typeface="League Gothic Bold"/>
                </a:rPr>
                <a:t>PRIVACY?</a:t>
              </a: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14606" y="2048771"/>
            <a:ext cx="1648885" cy="2438277"/>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895883" y="6895383"/>
            <a:ext cx="305517" cy="305517"/>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68177" y="9869838"/>
            <a:ext cx="176223" cy="176223"/>
          </a:xfrm>
          <a:prstGeom prst="rect">
            <a:avLst/>
          </a:prstGeom>
        </p:spPr>
      </p:pic>
      <p:sp>
        <p:nvSpPr>
          <p:cNvPr id="10" name="TextBox 10"/>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C1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71837" y="1358698"/>
            <a:ext cx="8803976" cy="586931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29361" y="2058993"/>
            <a:ext cx="3343850" cy="3343850"/>
          </a:xfrm>
          <a:prstGeom prst="rect">
            <a:avLst/>
          </a:prstGeom>
        </p:spPr>
      </p:pic>
      <p:sp>
        <p:nvSpPr>
          <p:cNvPr id="4" name="TextBox 4"/>
          <p:cNvSpPr txBox="1"/>
          <p:nvPr/>
        </p:nvSpPr>
        <p:spPr>
          <a:xfrm>
            <a:off x="10887938" y="8079202"/>
            <a:ext cx="2771775" cy="331470"/>
          </a:xfrm>
          <a:prstGeom prst="rect">
            <a:avLst/>
          </a:prstGeom>
        </p:spPr>
        <p:txBody>
          <a:bodyPr lIns="0" tIns="0" rIns="0" bIns="0" rtlCol="0" anchor="t">
            <a:spAutoFit/>
          </a:bodyPr>
          <a:lstStyle/>
          <a:p>
            <a:pPr algn="ctr">
              <a:lnSpc>
                <a:spcPts val="2520"/>
              </a:lnSpc>
            </a:pPr>
            <a:r>
              <a:rPr lang="en-US" sz="1800">
                <a:solidFill>
                  <a:srgbClr val="FFFFFF"/>
                </a:solidFill>
                <a:latin typeface="Poppins 1"/>
              </a:rPr>
              <a:t>Photo by ev on Unsplash</a:t>
            </a:r>
          </a:p>
        </p:txBody>
      </p:sp>
      <p:grpSp>
        <p:nvGrpSpPr>
          <p:cNvPr id="5" name="Group 5"/>
          <p:cNvGrpSpPr/>
          <p:nvPr/>
        </p:nvGrpSpPr>
        <p:grpSpPr>
          <a:xfrm>
            <a:off x="1351613" y="6182519"/>
            <a:ext cx="6276813" cy="2090993"/>
            <a:chOff x="0" y="0"/>
            <a:chExt cx="8369084" cy="2787991"/>
          </a:xfrm>
        </p:grpSpPr>
        <p:sp>
          <p:nvSpPr>
            <p:cNvPr id="6" name="TextBox 6"/>
            <p:cNvSpPr txBox="1"/>
            <p:nvPr/>
          </p:nvSpPr>
          <p:spPr>
            <a:xfrm>
              <a:off x="0" y="-9525"/>
              <a:ext cx="8369084" cy="588129"/>
            </a:xfrm>
            <a:prstGeom prst="rect">
              <a:avLst/>
            </a:prstGeom>
          </p:spPr>
          <p:txBody>
            <a:bodyPr lIns="0" tIns="0" rIns="0" bIns="0" rtlCol="0" anchor="t">
              <a:spAutoFit/>
            </a:bodyPr>
            <a:lstStyle/>
            <a:p>
              <a:pPr algn="l">
                <a:lnSpc>
                  <a:spcPts val="3443"/>
                </a:lnSpc>
              </a:pPr>
              <a:r>
                <a:rPr lang="en-US" sz="2822" spc="338">
                  <a:solidFill>
                    <a:srgbClr val="FFFFFF"/>
                  </a:solidFill>
                  <a:latin typeface="Lora Italics"/>
                </a:rPr>
                <a:t>It's </a:t>
              </a:r>
              <a:r>
                <a:rPr lang="en-US" sz="2822" spc="338">
                  <a:solidFill>
                    <a:srgbClr val="FF1616"/>
                  </a:solidFill>
                  <a:latin typeface="Lora Italics"/>
                </a:rPr>
                <a:t>NOT</a:t>
              </a:r>
              <a:r>
                <a:rPr lang="en-US" sz="2822" spc="338">
                  <a:solidFill>
                    <a:srgbClr val="FFFFFF"/>
                  </a:solidFill>
                  <a:latin typeface="Lora Italics"/>
                </a:rPr>
                <a:t> about keeping</a:t>
              </a:r>
            </a:p>
          </p:txBody>
        </p:sp>
        <p:sp>
          <p:nvSpPr>
            <p:cNvPr id="7" name="TextBox 7"/>
            <p:cNvSpPr txBox="1"/>
            <p:nvPr/>
          </p:nvSpPr>
          <p:spPr>
            <a:xfrm>
              <a:off x="0" y="942805"/>
              <a:ext cx="8369084" cy="1845186"/>
            </a:xfrm>
            <a:prstGeom prst="rect">
              <a:avLst/>
            </a:prstGeom>
          </p:spPr>
          <p:txBody>
            <a:bodyPr lIns="0" tIns="0" rIns="0" bIns="0" rtlCol="0" anchor="t">
              <a:spAutoFit/>
            </a:bodyPr>
            <a:lstStyle/>
            <a:p>
              <a:pPr algn="l">
                <a:lnSpc>
                  <a:spcPts val="10537"/>
                </a:lnSpc>
              </a:pPr>
              <a:r>
                <a:rPr lang="en-US" sz="9408">
                  <a:solidFill>
                    <a:srgbClr val="FFFFFF"/>
                  </a:solidFill>
                  <a:latin typeface="Glacial Indifference Bold"/>
                </a:rPr>
                <a:t>SECRETS</a:t>
              </a:r>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68177" y="9869838"/>
            <a:ext cx="176223" cy="176223"/>
          </a:xfrm>
          <a:prstGeom prst="rect">
            <a:avLst/>
          </a:prstGeom>
        </p:spPr>
      </p:pic>
      <p:sp>
        <p:nvSpPr>
          <p:cNvPr id="9" name="TextBox 9"/>
          <p:cNvSpPr txBox="1"/>
          <p:nvPr/>
        </p:nvSpPr>
        <p:spPr>
          <a:xfrm>
            <a:off x="14744400" y="9720425"/>
            <a:ext cx="3215622" cy="417898"/>
          </a:xfrm>
          <a:prstGeom prst="rect">
            <a:avLst/>
          </a:prstGeom>
        </p:spPr>
        <p:txBody>
          <a:bodyPr lIns="0" tIns="0" rIns="0" bIns="0" rtlCol="0" anchor="t">
            <a:spAutoFit/>
          </a:bodyPr>
          <a:lstStyle/>
          <a:p>
            <a:pPr algn="ctr">
              <a:lnSpc>
                <a:spcPts val="3321"/>
              </a:lnSpc>
              <a:spcBef>
                <a:spcPct val="0"/>
              </a:spcBef>
            </a:pPr>
            <a:r>
              <a:rPr lang="en-US" sz="2372">
                <a:solidFill>
                  <a:srgbClr val="FFFFFF"/>
                </a:solidFill>
                <a:latin typeface="Arimo"/>
              </a:rPr>
              <a:t> Abigail Dubiniecki 2022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1627</Words>
  <Application>Microsoft Macintosh PowerPoint</Application>
  <PresentationFormat>Custom</PresentationFormat>
  <Paragraphs>234</Paragraphs>
  <Slides>37</Slides>
  <Notes>0</Notes>
  <HiddenSlides>0</HiddenSlides>
  <MMClips>0</MMClips>
  <ScaleCrop>false</ScaleCrop>
  <HeadingPairs>
    <vt:vector size="6" baseType="variant">
      <vt:variant>
        <vt:lpstr>Fonts Used</vt:lpstr>
      </vt:variant>
      <vt:variant>
        <vt:i4>40</vt:i4>
      </vt:variant>
      <vt:variant>
        <vt:lpstr>Theme</vt:lpstr>
      </vt:variant>
      <vt:variant>
        <vt:i4>1</vt:i4>
      </vt:variant>
      <vt:variant>
        <vt:lpstr>Slide Titles</vt:lpstr>
      </vt:variant>
      <vt:variant>
        <vt:i4>37</vt:i4>
      </vt:variant>
    </vt:vector>
  </HeadingPairs>
  <TitlesOfParts>
    <vt:vector size="78" baseType="lpstr">
      <vt:lpstr>Calibri</vt:lpstr>
      <vt:lpstr>League Spartan</vt:lpstr>
      <vt:lpstr>Hammersmith One</vt:lpstr>
      <vt:lpstr>Bebas Neue Bold</vt:lpstr>
      <vt:lpstr>Open Sans Hebrew Bold</vt:lpstr>
      <vt:lpstr>League Spartan Italics</vt:lpstr>
      <vt:lpstr>League Gothic Bold</vt:lpstr>
      <vt:lpstr>League Spartan Bold</vt:lpstr>
      <vt:lpstr>Kollektif Bold</vt:lpstr>
      <vt:lpstr>Playfair Display</vt:lpstr>
      <vt:lpstr>Amaranth</vt:lpstr>
      <vt:lpstr>Montserrat Light</vt:lpstr>
      <vt:lpstr>Libre Baskerville</vt:lpstr>
      <vt:lpstr>Montserrat Classic</vt:lpstr>
      <vt:lpstr>Arimo</vt:lpstr>
      <vt:lpstr>Ultra</vt:lpstr>
      <vt:lpstr>Helveticish</vt:lpstr>
      <vt:lpstr>Sacramento</vt:lpstr>
      <vt:lpstr>Poppins 2 Bold</vt:lpstr>
      <vt:lpstr>Libre Baskerville Italics</vt:lpstr>
      <vt:lpstr>Arial</vt:lpstr>
      <vt:lpstr>Open Sauce</vt:lpstr>
      <vt:lpstr>Bodoni FLF Italics</vt:lpstr>
      <vt:lpstr>Open Sans</vt:lpstr>
      <vt:lpstr>Poppins 1</vt:lpstr>
      <vt:lpstr>Kollektif Italics</vt:lpstr>
      <vt:lpstr>Lemonada Semi Bold Bold</vt:lpstr>
      <vt:lpstr>Open Sauce SemiBold</vt:lpstr>
      <vt:lpstr>Playfair Display Italics</vt:lpstr>
      <vt:lpstr>Glacial Indifference</vt:lpstr>
      <vt:lpstr>Bodoni FLF Bold Italics</vt:lpstr>
      <vt:lpstr>Montserrat Classic Bold</vt:lpstr>
      <vt:lpstr>Six Caps</vt:lpstr>
      <vt:lpstr>Glacial Indifference Bold</vt:lpstr>
      <vt:lpstr>Bangers Bold</vt:lpstr>
      <vt:lpstr>Lora Italics</vt:lpstr>
      <vt:lpstr>Helveticish Bold</vt:lpstr>
      <vt:lpstr>Poppins 2</vt:lpstr>
      <vt:lpstr>Sanchez</vt:lpstr>
      <vt:lpstr>Kollektif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Self-Defence Post-Roe - BSides Ottawa 2022</dc:title>
  <cp:lastModifiedBy>Abigail Dubiniecki</cp:lastModifiedBy>
  <cp:revision>4</cp:revision>
  <dcterms:created xsi:type="dcterms:W3CDTF">2006-08-16T00:00:00Z</dcterms:created>
  <dcterms:modified xsi:type="dcterms:W3CDTF">2022-11-27T23:18:12Z</dcterms:modified>
  <dc:identifier>DAFTFFwmm-E</dc:identifier>
</cp:coreProperties>
</file>